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5"/>
  </p:notesMasterIdLst>
  <p:handoutMasterIdLst>
    <p:handoutMasterId r:id="rId76"/>
  </p:handoutMasterIdLst>
  <p:sldIdLst>
    <p:sldId id="256" r:id="rId2"/>
    <p:sldId id="308" r:id="rId3"/>
    <p:sldId id="348" r:id="rId4"/>
    <p:sldId id="406" r:id="rId5"/>
    <p:sldId id="351" r:id="rId6"/>
    <p:sldId id="380" r:id="rId7"/>
    <p:sldId id="381" r:id="rId8"/>
    <p:sldId id="385" r:id="rId9"/>
    <p:sldId id="349" r:id="rId10"/>
    <p:sldId id="399" r:id="rId11"/>
    <p:sldId id="366" r:id="rId12"/>
    <p:sldId id="391" r:id="rId13"/>
    <p:sldId id="315" r:id="rId14"/>
    <p:sldId id="328" r:id="rId15"/>
    <p:sldId id="353" r:id="rId16"/>
    <p:sldId id="364" r:id="rId17"/>
    <p:sldId id="354" r:id="rId18"/>
    <p:sldId id="359" r:id="rId19"/>
    <p:sldId id="358" r:id="rId20"/>
    <p:sldId id="360" r:id="rId21"/>
    <p:sldId id="356" r:id="rId22"/>
    <p:sldId id="361" r:id="rId23"/>
    <p:sldId id="362" r:id="rId24"/>
    <p:sldId id="363" r:id="rId25"/>
    <p:sldId id="368" r:id="rId26"/>
    <p:sldId id="369" r:id="rId27"/>
    <p:sldId id="386" r:id="rId28"/>
    <p:sldId id="370" r:id="rId29"/>
    <p:sldId id="371" r:id="rId30"/>
    <p:sldId id="372" r:id="rId31"/>
    <p:sldId id="373" r:id="rId32"/>
    <p:sldId id="392" r:id="rId33"/>
    <p:sldId id="374" r:id="rId34"/>
    <p:sldId id="375" r:id="rId35"/>
    <p:sldId id="376" r:id="rId36"/>
    <p:sldId id="377" r:id="rId37"/>
    <p:sldId id="378" r:id="rId38"/>
    <p:sldId id="379" r:id="rId39"/>
    <p:sldId id="352" r:id="rId40"/>
    <p:sldId id="318" r:id="rId41"/>
    <p:sldId id="319" r:id="rId42"/>
    <p:sldId id="322" r:id="rId43"/>
    <p:sldId id="321" r:id="rId44"/>
    <p:sldId id="323" r:id="rId45"/>
    <p:sldId id="326" r:id="rId46"/>
    <p:sldId id="327" r:id="rId47"/>
    <p:sldId id="350" r:id="rId48"/>
    <p:sldId id="332" r:id="rId49"/>
    <p:sldId id="258" r:id="rId50"/>
    <p:sldId id="334" r:id="rId51"/>
    <p:sldId id="336" r:id="rId52"/>
    <p:sldId id="337" r:id="rId53"/>
    <p:sldId id="367" r:id="rId54"/>
    <p:sldId id="341" r:id="rId55"/>
    <p:sldId id="335" r:id="rId56"/>
    <p:sldId id="333" r:id="rId57"/>
    <p:sldId id="339" r:id="rId58"/>
    <p:sldId id="331" r:id="rId59"/>
    <p:sldId id="343" r:id="rId60"/>
    <p:sldId id="344" r:id="rId61"/>
    <p:sldId id="345" r:id="rId62"/>
    <p:sldId id="346" r:id="rId63"/>
    <p:sldId id="342" r:id="rId64"/>
    <p:sldId id="393" r:id="rId65"/>
    <p:sldId id="403" r:id="rId66"/>
    <p:sldId id="404" r:id="rId67"/>
    <p:sldId id="396" r:id="rId68"/>
    <p:sldId id="397" r:id="rId69"/>
    <p:sldId id="405" r:id="rId70"/>
    <p:sldId id="402" r:id="rId71"/>
    <p:sldId id="407" r:id="rId72"/>
    <p:sldId id="347" r:id="rId73"/>
    <p:sldId id="310" r:id="rId74"/>
  </p:sldIdLst>
  <p:sldSz cx="9144000" cy="5143500" type="screen16x9"/>
  <p:notesSz cx="6858000" cy="9144000"/>
  <p:embeddedFontLst>
    <p:embeddedFont>
      <p:font typeface="Bebas Neue" panose="020B0606020202050201" pitchFamily="34" charset="0"/>
      <p:regular r:id="rId77"/>
    </p:embeddedFon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Montserrat" panose="00000500000000000000" pitchFamily="2" charset="0"/>
      <p:regular r:id="rId83"/>
      <p:bold r:id="rId84"/>
      <p:italic r:id="rId85"/>
      <p:boldItalic r:id="rId86"/>
    </p:embeddedFont>
    <p:embeddedFont>
      <p:font typeface="Montserrat ExtraBold" panose="00000900000000000000" pitchFamily="2" charset="0"/>
      <p:bold r:id="rId87"/>
      <p:boldItalic r:id="rId88"/>
    </p:embeddedFont>
    <p:embeddedFont>
      <p:font typeface="Open Sans" panose="020B0606030504020204" pitchFamily="34" charset="0"/>
      <p:regular r:id="rId89"/>
      <p:bold r:id="rId90"/>
      <p:italic r:id="rId91"/>
      <p:boldItalic r:id="rId92"/>
    </p:embeddedFont>
    <p:embeddedFont>
      <p:font typeface="Oswald Medium" panose="00000600000000000000" pitchFamily="2" charset="0"/>
      <p:regular r:id="rId93"/>
    </p:embeddedFont>
    <p:embeddedFont>
      <p:font typeface="Poppins" panose="00000500000000000000" pitchFamily="2" charset="0"/>
      <p:regular r:id="rId94"/>
      <p:bold r:id="rId95"/>
      <p:italic r:id="rId96"/>
      <p:boldItalic r:id="rId97"/>
    </p:embeddedFont>
    <p:embeddedFont>
      <p:font typeface="Roboto Black" panose="02000000000000000000" pitchFamily="2" charset="0"/>
      <p:bold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6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4BF80-2AC3-4D7B-ABD4-26B5CFB126E7}" v="2" dt="2022-06-01T04:34:23.217"/>
    <p1510:client id="{5E103913-EC90-488F-B80E-B9912541B2B3}" v="169" dt="2022-06-02T02:01:41.774"/>
    <p1510:client id="{FCFB22DA-9AC7-43AB-86BC-F63B40382D67}" v="2920" dt="2022-06-02T02:49:48.317"/>
  </p1510:revLst>
</p1510:revInfo>
</file>

<file path=ppt/tableStyles.xml><?xml version="1.0" encoding="utf-8"?>
<a:tblStyleLst xmlns:a="http://schemas.openxmlformats.org/drawingml/2006/main" def="{C9FEB461-AFBC-4763-8C87-7C0E00BCCC2C}">
  <a:tblStyle styleId="{C9FEB461-AFBC-4763-8C87-7C0E00BCCC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7" autoAdjust="0"/>
  </p:normalViewPr>
  <p:slideViewPr>
    <p:cSldViewPr snapToGrid="0">
      <p:cViewPr varScale="1">
        <p:scale>
          <a:sx n="58" d="100"/>
          <a:sy n="58" d="100"/>
        </p:scale>
        <p:origin x="1520" y="2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97" Type="http://schemas.openxmlformats.org/officeDocument/2006/relationships/font" Target="fonts/font21.fntdata"/><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483-4F9A-BF09-8B3B2C3E4E0F}"/>
              </c:ext>
            </c:extLst>
          </c:dPt>
          <c:dPt>
            <c:idx val="1"/>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5483-4F9A-BF09-8B3B2C3E4E0F}"/>
              </c:ext>
            </c:extLst>
          </c:dPt>
          <c:cat>
            <c:strRef>
              <c:f>Sheet1!$A$2:$A$3</c:f>
              <c:strCache>
                <c:ptCount val="2"/>
                <c:pt idx="0">
                  <c:v>Breast Cancer</c:v>
                </c:pt>
                <c:pt idx="1">
                  <c:v>Others Cancer</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0-5483-4F9A-BF09-8B3B2C3E4E0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A2E-4639-BB69-C94E58EBE740}"/>
              </c:ext>
            </c:extLst>
          </c:dPt>
          <c:dPt>
            <c:idx val="1"/>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A2E-4639-BB69-C94E58EBE740}"/>
              </c:ext>
            </c:extLst>
          </c:dPt>
          <c:cat>
            <c:strRef>
              <c:f>Sheet1!$A$2:$A$3</c:f>
              <c:strCache>
                <c:ptCount val="1"/>
                <c:pt idx="0">
                  <c:v>Deaths</c:v>
                </c:pt>
              </c:strCache>
            </c:strRef>
          </c:cat>
          <c:val>
            <c:numRef>
              <c:f>Sheet1!$B$2:$B$3</c:f>
              <c:numCache>
                <c:formatCode>General</c:formatCode>
                <c:ptCount val="2"/>
                <c:pt idx="0">
                  <c:v>650000</c:v>
                </c:pt>
                <c:pt idx="1">
                  <c:v>1650000</c:v>
                </c:pt>
              </c:numCache>
            </c:numRef>
          </c:val>
          <c:extLst>
            <c:ext xmlns:c16="http://schemas.microsoft.com/office/drawing/2014/chart" uri="{C3380CC4-5D6E-409C-BE32-E72D297353CC}">
              <c16:uniqueId val="{00000004-3A2E-4639-BB69-C94E58EBE74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47976C7B-7BA3-D98A-03F2-9078DAAB17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A51F1310-BFAE-9C1A-BAE7-3819AA483A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5AEA-B705-4D98-9A1A-212A657B6C31}" type="datetimeFigureOut">
              <a:rPr lang="en-US" smtClean="0"/>
              <a:t>6/6/2022</a:t>
            </a:fld>
            <a:endParaRPr lang="en-US"/>
          </a:p>
        </p:txBody>
      </p:sp>
      <p:sp>
        <p:nvSpPr>
          <p:cNvPr id="4" name="Chỗ dành sẵn cho Chân trang 3">
            <a:extLst>
              <a:ext uri="{FF2B5EF4-FFF2-40B4-BE49-F238E27FC236}">
                <a16:creationId xmlns:a16="http://schemas.microsoft.com/office/drawing/2014/main" id="{D7C9CBA2-1CE0-509A-59AB-E790D6BE5C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a:extLst>
              <a:ext uri="{FF2B5EF4-FFF2-40B4-BE49-F238E27FC236}">
                <a16:creationId xmlns:a16="http://schemas.microsoft.com/office/drawing/2014/main" id="{A1AB43DF-3A24-816E-160D-3B7B68F655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CFA8DB-FFCC-4C01-BE8D-8096431ECE1B}" type="slidenum">
              <a:rPr lang="en-US" smtClean="0"/>
              <a:t>‹#›</a:t>
            </a:fld>
            <a:endParaRPr lang="en-US"/>
          </a:p>
        </p:txBody>
      </p:sp>
    </p:spTree>
    <p:extLst>
      <p:ext uri="{BB962C8B-B14F-4D97-AF65-F5344CB8AC3E}">
        <p14:creationId xmlns:p14="http://schemas.microsoft.com/office/powerpoint/2010/main" val="32904172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_bookmark4"/><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kỹ</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sàng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theo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dõi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vú</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phức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tạp</a:t>
            </a:r>
            <a:r>
              <a:rPr lang="en-US" sz="1800">
                <a:effectLst/>
                <a:latin typeface="Times New Roman" panose="02020603050405020304" pitchFamily="18" charset="0"/>
                <a:ea typeface="Calibri" panose="020F0502020204030204" pitchFamily="34" charset="0"/>
                <a:cs typeface="Arial" panose="020B0604020202020204" pitchFamily="34" charset="0"/>
              </a:rPr>
              <a:t> do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biểu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lâm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sàng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tự</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nhau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sức</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kĩ</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máy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nhau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CNN </a:t>
            </a:r>
            <a:r>
              <a:rPr lang="en-US" sz="1800" err="1">
                <a:effectLst/>
                <a:latin typeface="Times New Roman" panose="02020603050405020304" pitchFamily="18" charset="0"/>
                <a:ea typeface="Calibri" panose="020F0502020204030204" pitchFamily="34" charset="0"/>
                <a:cs typeface="Arial" panose="020B0604020202020204" pitchFamily="34" charset="0"/>
              </a:rPr>
              <a:t>đang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chú</a:t>
            </a:r>
            <a:r>
              <a:rPr lang="en-US" sz="1800">
                <a:effectLst/>
                <a:latin typeface="Times New Roman" panose="02020603050405020304" pitchFamily="18" charset="0"/>
                <a:ea typeface="Calibri" panose="020F0502020204030204" pitchFamily="34" charset="0"/>
                <a:cs typeface="Arial" panose="020B0604020202020204" pitchFamily="34" charset="0"/>
              </a:rPr>
              <a:t> ý do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ưu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điểm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vượt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trội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đòi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hỏi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đồ</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cao</a:t>
            </a:r>
            <a:r>
              <a:rPr lang="en-US" sz="1800">
                <a:effectLst/>
                <a:latin typeface="Times New Roman" panose="02020603050405020304" pitchFamily="18" charset="0"/>
                <a:ea typeface="Calibri" panose="020F0502020204030204" pitchFamily="34" charset="0"/>
                <a:cs typeface="Arial" panose="020B0604020202020204" pitchFamily="34" charset="0"/>
              </a:rPr>
              <a:t>(GPU), </a:t>
            </a:r>
            <a:r>
              <a:rPr lang="en-US" sz="1800" err="1">
                <a:effectLst/>
                <a:latin typeface="Times New Roman" panose="02020603050405020304" pitchFamily="18" charset="0"/>
                <a:ea typeface="Calibri" panose="020F0502020204030204" pitchFamily="34" charset="0"/>
                <a:cs typeface="Arial" panose="020B0604020202020204" pitchFamily="34" charset="0"/>
              </a:rPr>
              <a:t>bên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phải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đảm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bảo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do </a:t>
            </a:r>
            <a:r>
              <a:rPr lang="en-US" sz="1800" err="1">
                <a:effectLst/>
                <a:latin typeface="Times New Roman" panose="02020603050405020304" pitchFamily="18" charset="0"/>
                <a:ea typeface="Calibri" panose="020F0502020204030204" pitchFamily="34" charset="0"/>
                <a:cs typeface="Arial" panose="020B0604020202020204" pitchFamily="34" charset="0"/>
              </a:rPr>
              <a:t>vấn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hội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overfitting.</a:t>
            </a:r>
          </a:p>
          <a:p>
            <a:pPr marL="0" lvl="0" indent="0" algn="l" rtl="0">
              <a:spcBef>
                <a:spcPts val="0"/>
              </a:spcBef>
              <a:spcAft>
                <a:spcPts val="0"/>
              </a:spcAft>
              <a:buNone/>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r>
              <a:rPr lang="en-US" sz="1800">
                <a:effectLst/>
                <a:latin typeface="Times New Roman" panose="02020603050405020304" pitchFamily="18" charset="0"/>
                <a:ea typeface="Calibri" panose="020F0502020204030204" pitchFamily="34" charset="0"/>
                <a:cs typeface="Arial" panose="020B0604020202020204" pitchFamily="34" charset="0"/>
              </a:rPr>
              <a:t>Do </a:t>
            </a:r>
            <a:r>
              <a:rPr lang="en-US" sz="1800" err="1">
                <a:effectLst/>
                <a:latin typeface="Times New Roman" panose="02020603050405020304" pitchFamily="18" charset="0"/>
                <a:ea typeface="Calibri" panose="020F0502020204030204" pitchFamily="34" charset="0"/>
                <a:cs typeface="Arial" panose="020B0604020202020204" pitchFamily="34" charset="0"/>
              </a:rPr>
              <a:t>vậy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nhóm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thế</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đặt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câu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hỏi</a:t>
            </a:r>
            <a:r>
              <a:rPr lang="en-US" sz="1800">
                <a:effectLst/>
                <a:latin typeface="Times New Roman" panose="02020603050405020304" pitchFamily="18" charset="0"/>
                <a:ea typeface="Calibri" panose="020F0502020204030204" pitchFamily="34" charset="0"/>
                <a:cs typeface="Arial" panose="020B0604020202020204" pitchFamily="34" charset="0"/>
              </a:rPr>
              <a:t> :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đủ</a:t>
            </a:r>
            <a:r>
              <a:rPr lang="en-US" sz="1800">
                <a:effectLst/>
                <a:latin typeface="Times New Roman" panose="02020603050405020304" pitchFamily="18" charset="0"/>
                <a:ea typeface="Calibri" panose="020F0502020204030204" pitchFamily="34" charset="0"/>
                <a:cs typeface="Arial" panose="020B0604020202020204" pitchFamily="34" charset="0"/>
              </a:rPr>
              <a:t> hay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hoạt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bệnh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vú</a:t>
            </a:r>
            <a:r>
              <a:rPr lang="en-US" sz="1800">
                <a:effectLst/>
                <a:latin typeface="Times New Roman" panose="02020603050405020304" pitchFamily="18" charset="0"/>
                <a:ea typeface="Calibri" panose="020F0502020204030204" pitchFamily="34" charset="0"/>
                <a:cs typeface="Arial" panose="020B0604020202020204" pitchFamily="34" charset="0"/>
              </a:rPr>
              <a:t> hay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p>
          <a:p>
            <a:pPr marL="0" lvl="0" indent="0" algn="l" rtl="0">
              <a:spcBef>
                <a:spcPts val="0"/>
              </a:spcBef>
              <a:spcAft>
                <a:spcPts val="0"/>
              </a:spcAft>
              <a:buNone/>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phóng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bệnh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vú</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BreakHis</a:t>
            </a:r>
            <a:r>
              <a:rPr lang="en-US" sz="1800">
                <a:effectLst/>
                <a:latin typeface="Times New Roman" panose="02020603050405020304" pitchFamily="18" charset="0"/>
                <a:ea typeface="Calibri" panose="020F0502020204030204" pitchFamily="34" charset="0"/>
                <a:cs typeface="Arial" panose="020B0604020202020204" pitchFamily="34" charset="0"/>
              </a:rPr>
              <a:t>, (b) </a:t>
            </a:r>
            <a:r>
              <a:rPr lang="en-US" sz="1800" err="1">
                <a:effectLst/>
                <a:latin typeface="Times New Roman" panose="02020603050405020304" pitchFamily="18" charset="0"/>
                <a:ea typeface="Calibri" panose="020F0502020204030204" pitchFamily="34" charset="0"/>
                <a:cs typeface="Arial" panose="020B0604020202020204" pitchFamily="34" charset="0"/>
              </a:rPr>
              <a:t>Nghiên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cứu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nghiệm</a:t>
            </a:r>
            <a:r>
              <a:rPr lang="en-US" sz="1800">
                <a:effectLst/>
                <a:latin typeface="Times New Roman" panose="02020603050405020304" pitchFamily="18" charset="0"/>
                <a:ea typeface="Calibri" panose="020F0502020204030204" pitchFamily="34" charset="0"/>
                <a:cs typeface="Arial" panose="020B0604020202020204" pitchFamily="34" charset="0"/>
              </a:rPr>
              <a:t>: train - test.</a:t>
            </a:r>
          </a:p>
          <a:p>
            <a:pPr marL="0" lvl="0" indent="0" algn="l" rtl="0">
              <a:spcBef>
                <a:spcPts val="0"/>
              </a:spcBef>
              <a:spcAft>
                <a:spcPts val="0"/>
              </a:spcAft>
              <a:buNone/>
            </a:pPr>
            <a:r>
              <a:rPr lang="en-US" sz="1800">
                <a:effectLst/>
                <a:latin typeface="Times New Roman" panose="02020603050405020304" pitchFamily="18" charset="0"/>
                <a:ea typeface="Calibri" panose="020F0502020204030204" pitchFamily="34" charset="0"/>
                <a:cs typeface="Arial" panose="020B0604020202020204" pitchFamily="34" charset="0"/>
              </a:rPr>
              <a:t> </a:t>
            </a:r>
          </a:p>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nghiệm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đem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hai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so </a:t>
            </a:r>
            <a:r>
              <a:rPr lang="en-US" sz="1800" err="1">
                <a:effectLst/>
                <a:latin typeface="Times New Roman" panose="02020603050405020304" pitchFamily="18" charset="0"/>
                <a:ea typeface="Calibri" panose="020F0502020204030204" pitchFamily="34" charset="0"/>
                <a:cs typeface="Arial" panose="020B0604020202020204" pitchFamily="34" charset="0"/>
              </a:rPr>
              <a:t>sánh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nhau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nhằm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hoạt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giao</a:t>
            </a:r>
            <a:r>
              <a:rPr lang="en-US" sz="1800">
                <a:effectLst/>
                <a:latin typeface="Times New Roman" panose="02020603050405020304" pitchFamily="18" charset="0"/>
                <a:ea typeface="Calibri" panose="020F0502020204030204" pitchFamily="34" charset="0"/>
                <a:cs typeface="Arial" panose="020B0604020202020204" pitchFamily="34" charset="0"/>
              </a:rPr>
              <a:t> so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đủ</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áp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vú</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hay </a:t>
            </a:r>
            <a:r>
              <a:rPr lang="en-US" sz="1800" err="1">
                <a:effectLst/>
                <a:latin typeface="Times New Roman" panose="02020603050405020304" pitchFamily="18" charset="0"/>
                <a:ea typeface="Calibri" panose="020F0502020204030204" pitchFamily="34" charset="0"/>
                <a:cs typeface="Arial" panose="020B0604020202020204" pitchFamily="34" charset="0"/>
              </a:rPr>
              <a:t>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a:p>
        </p:txBody>
      </p:sp>
    </p:spTree>
    <p:extLst>
      <p:ext uri="{BB962C8B-B14F-4D97-AF65-F5344CB8AC3E}">
        <p14:creationId xmlns:p14="http://schemas.microsoft.com/office/powerpoint/2010/main" val="79443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34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086d7286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086d7286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756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086d7286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086d7286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79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086d7286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086d7286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Do </a:t>
            </a:r>
            <a:r>
              <a:rPr lang="en-US" err="1"/>
              <a:t>đây</a:t>
            </a:r>
            <a:r>
              <a:rPr lang="en-US"/>
              <a:t> </a:t>
            </a:r>
            <a:r>
              <a:rPr lang="en-US" err="1"/>
              <a:t>là</a:t>
            </a:r>
            <a:r>
              <a:rPr lang="en-US"/>
              <a:t> </a:t>
            </a:r>
            <a:r>
              <a:rPr lang="en-US" err="1"/>
              <a:t>hình</a:t>
            </a:r>
            <a:r>
              <a:rPr lang="en-US"/>
              <a:t> </a:t>
            </a:r>
            <a:r>
              <a:rPr lang="en-US" err="1"/>
              <a:t>ảnh</a:t>
            </a:r>
            <a:r>
              <a:rPr lang="en-US"/>
              <a:t> </a:t>
            </a:r>
            <a:r>
              <a:rPr lang="en-US" err="1"/>
              <a:t>mô</a:t>
            </a:r>
            <a:r>
              <a:rPr lang="en-US"/>
              <a:t> </a:t>
            </a:r>
            <a:r>
              <a:rPr lang="en-US" err="1"/>
              <a:t>bệnh</a:t>
            </a:r>
            <a:r>
              <a:rPr lang="en-US"/>
              <a:t> </a:t>
            </a:r>
            <a:r>
              <a:rPr lang="en-US" err="1"/>
              <a:t>học</a:t>
            </a:r>
            <a:r>
              <a:rPr lang="en-US"/>
              <a:t>, </a:t>
            </a:r>
            <a:r>
              <a:rPr lang="en-US" err="1"/>
              <a:t>không</a:t>
            </a:r>
            <a:r>
              <a:rPr lang="en-US"/>
              <a:t> </a:t>
            </a:r>
            <a:r>
              <a:rPr lang="en-US" err="1"/>
              <a:t>thể</a:t>
            </a:r>
            <a:r>
              <a:rPr lang="en-US"/>
              <a:t> </a:t>
            </a:r>
            <a:r>
              <a:rPr lang="en-US" err="1"/>
              <a:t>sử</a:t>
            </a:r>
            <a:r>
              <a:rPr lang="en-US"/>
              <a:t> </a:t>
            </a:r>
            <a:r>
              <a:rPr lang="en-US" err="1"/>
              <a:t>dụng</a:t>
            </a:r>
            <a:r>
              <a:rPr lang="en-US"/>
              <a:t> </a:t>
            </a:r>
            <a:r>
              <a:rPr lang="en-US" err="1"/>
              <a:t>các</a:t>
            </a:r>
            <a:r>
              <a:rPr lang="en-US"/>
              <a:t> </a:t>
            </a:r>
            <a:r>
              <a:rPr lang="en-US" err="1"/>
              <a:t>phương</a:t>
            </a:r>
            <a:r>
              <a:rPr lang="en-US"/>
              <a:t> </a:t>
            </a:r>
            <a:r>
              <a:rPr lang="en-US" err="1"/>
              <a:t>pháp</a:t>
            </a:r>
            <a:r>
              <a:rPr lang="en-US"/>
              <a:t> </a:t>
            </a:r>
            <a:r>
              <a:rPr lang="en-US" err="1"/>
              <a:t>tăng</a:t>
            </a:r>
            <a:r>
              <a:rPr lang="en-US"/>
              <a:t> </a:t>
            </a:r>
            <a:r>
              <a:rPr lang="en-US" err="1"/>
              <a:t>cường</a:t>
            </a:r>
            <a:r>
              <a:rPr lang="en-US"/>
              <a:t> </a:t>
            </a:r>
            <a:r>
              <a:rPr lang="en-US" err="1"/>
              <a:t>dữ</a:t>
            </a:r>
            <a:r>
              <a:rPr lang="en-US"/>
              <a:t> </a:t>
            </a:r>
            <a:r>
              <a:rPr lang="en-US" err="1"/>
              <a:t>liệu</a:t>
            </a:r>
            <a:r>
              <a:rPr lang="en-US"/>
              <a:t> </a:t>
            </a:r>
            <a:r>
              <a:rPr lang="en-US" err="1"/>
              <a:t>đối</a:t>
            </a:r>
            <a:r>
              <a:rPr lang="en-US"/>
              <a:t> </a:t>
            </a:r>
            <a:r>
              <a:rPr lang="en-US" err="1"/>
              <a:t>với</a:t>
            </a:r>
            <a:r>
              <a:rPr lang="en-US"/>
              <a:t> </a:t>
            </a:r>
            <a:r>
              <a:rPr lang="en-US" err="1"/>
              <a:t>hình</a:t>
            </a:r>
            <a:r>
              <a:rPr lang="en-US"/>
              <a:t> </a:t>
            </a:r>
            <a:r>
              <a:rPr lang="en-US" err="1"/>
              <a:t>ảnh</a:t>
            </a:r>
            <a:r>
              <a:rPr lang="en-US"/>
              <a:t> </a:t>
            </a:r>
            <a:r>
              <a:rPr lang="en-US" err="1"/>
              <a:t>tự</a:t>
            </a:r>
            <a:r>
              <a:rPr lang="en-US"/>
              <a:t> </a:t>
            </a:r>
            <a:r>
              <a:rPr lang="en-US" err="1"/>
              <a:t>nhiên</a:t>
            </a:r>
            <a:r>
              <a:rPr lang="en-US"/>
              <a:t> </a:t>
            </a:r>
            <a:r>
              <a:rPr lang="en-US" err="1"/>
              <a:t>như</a:t>
            </a:r>
            <a:r>
              <a:rPr lang="en-US"/>
              <a:t> </a:t>
            </a:r>
            <a:r>
              <a:rPr lang="en-US" err="1"/>
              <a:t>lật</a:t>
            </a:r>
            <a:r>
              <a:rPr lang="en-US"/>
              <a:t>, </a:t>
            </a:r>
            <a:r>
              <a:rPr lang="en-US" err="1"/>
              <a:t>cắt</a:t>
            </a:r>
            <a:r>
              <a:rPr lang="en-US"/>
              <a:t>, </a:t>
            </a:r>
            <a:r>
              <a:rPr lang="en-US" err="1"/>
              <a:t>nội</a:t>
            </a:r>
            <a:r>
              <a:rPr lang="en-US"/>
              <a:t> </a:t>
            </a:r>
            <a:r>
              <a:rPr lang="en-US" err="1"/>
              <a:t>suy</a:t>
            </a:r>
            <a:r>
              <a:rPr lang="en-US"/>
              <a:t>, </a:t>
            </a:r>
            <a:r>
              <a:rPr lang="en-US" err="1"/>
              <a:t>chèn</a:t>
            </a:r>
            <a:r>
              <a:rPr lang="en-US"/>
              <a:t> </a:t>
            </a:r>
            <a:r>
              <a:rPr lang="en-US" err="1"/>
              <a:t>nhiễu</a:t>
            </a:r>
            <a:r>
              <a:rPr lang="en-US"/>
              <a:t>…</a:t>
            </a:r>
          </a:p>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bệnh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xoay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chiếu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bỏ</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vốn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khỏi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nếu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kỹ</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nâng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cao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lvl="0" indent="0" algn="l" rtl="0">
              <a:spcBef>
                <a:spcPts val="0"/>
              </a:spcBef>
              <a:spcAft>
                <a:spcPts val="0"/>
              </a:spcAft>
              <a:buNone/>
            </a:pPr>
            <a:r>
              <a:rPr lang="en-US" sz="1800">
                <a:effectLst/>
                <a:latin typeface="Times New Roman" panose="02020603050405020304" pitchFamily="18" charset="0"/>
                <a:ea typeface="Calibri" panose="020F0502020204030204" pitchFamily="34" charset="0"/>
                <a:cs typeface="Arial" panose="020B0604020202020204" pitchFamily="34" charset="0"/>
              </a:rPr>
              <a:t>Do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full training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transfer learning,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xoay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góc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phép</a:t>
            </a:r>
            <a:r>
              <a:rPr lang="en-US" sz="1800">
                <a:effectLst/>
                <a:latin typeface="Times New Roman" panose="02020603050405020304" pitchFamily="18" charset="0"/>
                <a:ea typeface="Calibri" panose="020F0502020204030204" pitchFamily="34" charset="0"/>
                <a:cs typeface="Arial" panose="020B0604020202020204" pitchFamily="34" charset="0"/>
              </a:rPr>
              <a:t> quay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hướng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tâm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ảnh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góc</a:t>
            </a:r>
            <a:r>
              <a:rPr lang="en-US" sz="1800">
                <a:effectLst/>
                <a:latin typeface="Times New Roman" panose="02020603050405020304" pitchFamily="18" charset="0"/>
                <a:ea typeface="Calibri" panose="020F0502020204030204" pitchFamily="34" charset="0"/>
                <a:cs typeface="Arial" panose="020B0604020202020204" pitchFamily="34" charset="0"/>
              </a:rPr>
              <a:t> quay </a:t>
            </a:r>
            <a:r>
              <a:rPr lang="en-US" sz="1800" err="1">
                <a:effectLst/>
                <a:latin typeface="Times New Roman" panose="02020603050405020304" pitchFamily="18" charset="0"/>
                <a:ea typeface="Calibri" panose="020F0502020204030204" pitchFamily="34" charset="0"/>
                <a:cs typeface="Arial" panose="020B0604020202020204" pitchFamily="34" charset="0"/>
              </a:rPr>
              <a:t>lần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lượt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90</a:t>
            </a:r>
            <a:r>
              <a:rPr lang="en-US" sz="1800">
                <a:effectLst/>
                <a:latin typeface="Symbol" panose="05050102010706020507" pitchFamily="18" charset="2"/>
                <a:ea typeface="Symbol" panose="05050102010706020507" pitchFamily="18" charset="2"/>
                <a:cs typeface="Symbol" panose="05050102010706020507" pitchFamily="18" charset="2"/>
              </a:rPr>
              <a:t>°</a:t>
            </a:r>
            <a:r>
              <a:rPr lang="en-US" sz="1800">
                <a:effectLst/>
                <a:latin typeface="Times New Roman" panose="02020603050405020304" pitchFamily="18" charset="0"/>
                <a:ea typeface="Calibri" panose="020F0502020204030204" pitchFamily="34" charset="0"/>
                <a:cs typeface="Arial" panose="020B0604020202020204" pitchFamily="34" charset="0"/>
              </a:rPr>
              <a:t>, 180</a:t>
            </a:r>
            <a:r>
              <a:rPr lang="en-US" sz="1800">
                <a:effectLst/>
                <a:latin typeface="Symbol" panose="05050102010706020507" pitchFamily="18" charset="2"/>
                <a:ea typeface="Symbol" panose="05050102010706020507" pitchFamily="18" charset="2"/>
                <a:cs typeface="Symbol" panose="05050102010706020507" pitchFamily="18" charset="2"/>
              </a:rPr>
              <a: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270</a:t>
            </a:r>
            <a:r>
              <a:rPr lang="en-US" sz="1800">
                <a:effectLst/>
                <a:latin typeface="Symbol" panose="05050102010706020507" pitchFamily="18" charset="2"/>
                <a:ea typeface="Symbol" panose="05050102010706020507" pitchFamily="18" charset="2"/>
                <a:cs typeface="Symbol" panose="05050102010706020507" pitchFamily="18" charset="2"/>
              </a:rPr>
              <a:t>°</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err="1"/>
              <a:t>Chiều</a:t>
            </a:r>
            <a:r>
              <a:rPr lang="en-US"/>
              <a:t> quay </a:t>
            </a:r>
            <a:r>
              <a:rPr lang="en-US" err="1"/>
              <a:t>của</a:t>
            </a:r>
            <a:r>
              <a:rPr lang="en-US"/>
              <a:t> </a:t>
            </a:r>
            <a:r>
              <a:rPr lang="en-US" err="1"/>
              <a:t>ảnh</a:t>
            </a:r>
            <a:r>
              <a:rPr lang="en-US"/>
              <a:t>: quay </a:t>
            </a:r>
            <a:r>
              <a:rPr lang="en-US" err="1"/>
              <a:t>ngược</a:t>
            </a:r>
            <a:r>
              <a:rPr lang="en-US"/>
              <a:t> </a:t>
            </a:r>
            <a:r>
              <a:rPr lang="en-US" err="1"/>
              <a:t>chiều</a:t>
            </a:r>
            <a:r>
              <a:rPr lang="en-US"/>
              <a:t> </a:t>
            </a:r>
            <a:r>
              <a:rPr lang="en-US" err="1"/>
              <a:t>kim</a:t>
            </a:r>
            <a:r>
              <a:rPr lang="en-US"/>
              <a:t> </a:t>
            </a:r>
            <a:r>
              <a:rPr lang="en-US" err="1"/>
              <a:t>đồng</a:t>
            </a:r>
            <a:r>
              <a:rPr lang="en-US"/>
              <a:t> </a:t>
            </a:r>
            <a:r>
              <a:rPr lang="en-US" err="1"/>
              <a:t>hồ</a:t>
            </a:r>
            <a:r>
              <a:rPr lang="en-US"/>
              <a:t>.</a:t>
            </a:r>
            <a:endParaRPr/>
          </a:p>
        </p:txBody>
      </p:sp>
    </p:spTree>
    <p:extLst>
      <p:ext uri="{BB962C8B-B14F-4D97-AF65-F5344CB8AC3E}">
        <p14:creationId xmlns:p14="http://schemas.microsoft.com/office/powerpoint/2010/main" val="732600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086d7286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086d7286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Quay </a:t>
            </a:r>
            <a:r>
              <a:rPr lang="en-US" err="1"/>
              <a:t>ngược</a:t>
            </a:r>
            <a:r>
              <a:rPr lang="en-US"/>
              <a:t> </a:t>
            </a:r>
            <a:r>
              <a:rPr lang="en-US" err="1"/>
              <a:t>chiều</a:t>
            </a:r>
            <a:r>
              <a:rPr lang="en-US"/>
              <a:t> </a:t>
            </a:r>
            <a:r>
              <a:rPr lang="en-US" err="1"/>
              <a:t>kim</a:t>
            </a:r>
            <a:r>
              <a:rPr lang="en-US"/>
              <a:t> </a:t>
            </a:r>
            <a:r>
              <a:rPr lang="en-US" err="1"/>
              <a:t>đồng</a:t>
            </a:r>
            <a:r>
              <a:rPr lang="en-US"/>
              <a:t> </a:t>
            </a:r>
            <a:r>
              <a:rPr lang="en-US" err="1"/>
              <a:t>hồ</a:t>
            </a:r>
            <a:r>
              <a:rPr lang="en-US"/>
              <a:t> (</a:t>
            </a:r>
            <a:r>
              <a:rPr lang="en-US" err="1"/>
              <a:t>theo</a:t>
            </a:r>
            <a:r>
              <a:rPr lang="en-US"/>
              <a:t> </a:t>
            </a:r>
            <a:r>
              <a:rPr lang="en-US" err="1"/>
              <a:t>thứ</a:t>
            </a:r>
            <a:r>
              <a:rPr lang="en-US"/>
              <a:t> </a:t>
            </a:r>
            <a:r>
              <a:rPr lang="en-US" err="1"/>
              <a:t>tự</a:t>
            </a:r>
            <a:r>
              <a:rPr lang="en-US"/>
              <a:t> </a:t>
            </a:r>
            <a:r>
              <a:rPr lang="en-US" err="1"/>
              <a:t>các</a:t>
            </a:r>
            <a:r>
              <a:rPr lang="en-US"/>
              <a:t> </a:t>
            </a:r>
            <a:r>
              <a:rPr lang="en-US" err="1"/>
              <a:t>góc</a:t>
            </a:r>
            <a:r>
              <a:rPr lang="en-US"/>
              <a:t> </a:t>
            </a:r>
            <a:r>
              <a:rPr lang="en-US" err="1"/>
              <a:t>phần</a:t>
            </a:r>
            <a:r>
              <a:rPr lang="en-US"/>
              <a:t> </a:t>
            </a:r>
            <a:r>
              <a:rPr lang="en-US" err="1"/>
              <a:t>tư</a:t>
            </a:r>
            <a:r>
              <a:rPr lang="en-US"/>
              <a:t> </a:t>
            </a:r>
            <a:r>
              <a:rPr lang="en-US" err="1"/>
              <a:t>trong</a:t>
            </a:r>
            <a:r>
              <a:rPr lang="en-US"/>
              <a:t> </a:t>
            </a:r>
            <a:r>
              <a:rPr lang="en-US" err="1"/>
              <a:t>lượng</a:t>
            </a:r>
            <a:r>
              <a:rPr lang="en-US"/>
              <a:t> </a:t>
            </a:r>
            <a:r>
              <a:rPr lang="en-US" err="1"/>
              <a:t>giác</a:t>
            </a:r>
            <a:r>
              <a:rPr lang="en-US"/>
              <a:t>).</a:t>
            </a:r>
            <a:endParaRPr/>
          </a:p>
        </p:txBody>
      </p:sp>
    </p:spTree>
    <p:extLst>
      <p:ext uri="{BB962C8B-B14F-4D97-AF65-F5344CB8AC3E}">
        <p14:creationId xmlns:p14="http://schemas.microsoft.com/office/powerpoint/2010/main" val="346082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87073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086d7286d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086d7286d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0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Montserrat" panose="00000500000000000000" pitchFamily="2" charset="0"/>
                <a:ea typeface="Calibri" panose="020F0502020204030204" pitchFamily="34" charset="0"/>
                <a:cs typeface="Arial" panose="020B0604020202020204" pitchFamily="34" charset="0"/>
              </a:rPr>
              <a:t>Mạng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thần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kinh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chập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ConvNet</a:t>
            </a:r>
            <a:r>
              <a:rPr lang="en-US" sz="1800">
                <a:effectLst/>
                <a:latin typeface="Montserrat" panose="00000500000000000000" pitchFamily="2" charset="0"/>
                <a:ea typeface="Calibri" panose="020F0502020204030204" pitchFamily="34" charset="0"/>
                <a:cs typeface="Arial" panose="020B0604020202020204" pitchFamily="34" charset="0"/>
              </a:rPr>
              <a:t>/CNN)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loại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Nơ-ron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áp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phổ</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biến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nhất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lĩnh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vực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như</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nhận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loại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lấy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gán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bộ</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trọng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số</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a:t>
            </a:r>
            <a:r>
              <a:rPr lang="en-US" sz="1800" err="1">
                <a:effectLst/>
                <a:latin typeface="Montserrat" panose="00000500000000000000" pitchFamily="2" charset="0"/>
                <a:ea typeface="Calibri" panose="020F0502020204030204" pitchFamily="34" charset="0"/>
                <a:cs typeface="Arial" panose="020B0604020202020204" pitchFamily="34" charset="0"/>
              </a:rPr>
              <a:t>đối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tượng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nhau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biệt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từng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a:t>
            </a:r>
            <a:r>
              <a:rPr lang="en-US" sz="1800" err="1">
                <a:effectLst/>
                <a:latin typeface="Montserrat" panose="00000500000000000000" pitchFamily="2" charset="0"/>
                <a:ea typeface="Calibri" panose="020F0502020204030204" pitchFamily="34" charset="0"/>
                <a:cs typeface="Arial" panose="020B0604020202020204" pitchFamily="34" charset="0"/>
              </a:rPr>
              <a:t>đối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tượng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này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với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nhau</a:t>
            </a:r>
            <a:endParaRPr lang="en-US" sz="1800">
              <a:effectLst/>
              <a:latin typeface="Montserrat" panose="00000500000000000000" pitchFamily="2" charset="0"/>
              <a:ea typeface="Calibri" panose="020F0502020204030204" pitchFamily="34" charset="0"/>
              <a:cs typeface="Arial" panose="020B0604020202020204" pitchFamily="34" charset="0"/>
            </a:endParaRPr>
          </a:p>
          <a:p>
            <a:pPr marL="0" marR="0" indent="0" algn="just">
              <a:lnSpc>
                <a:spcPct val="150000"/>
              </a:lnSpc>
              <a:spcBef>
                <a:spcPts val="0"/>
              </a:spcBef>
              <a:spcAft>
                <a:spcPts val="800"/>
              </a:spcAft>
              <a:buNone/>
            </a:pPr>
            <a:r>
              <a:rPr lang="en-US" sz="1300">
                <a:effectLst/>
                <a:latin typeface="Montserrat" panose="00000500000000000000" pitchFamily="2" charset="0"/>
                <a:ea typeface="Calibri" panose="020F0502020204030204" pitchFamily="34" charset="0"/>
                <a:cs typeface="Arial" panose="020B0604020202020204" pitchFamily="34" charset="0"/>
              </a:rPr>
              <a:t>Mạng </a:t>
            </a:r>
            <a:r>
              <a:rPr lang="en-US" sz="1300" err="1">
                <a:effectLst/>
                <a:latin typeface="Montserrat" panose="00000500000000000000" pitchFamily="2" charset="0"/>
                <a:ea typeface="Calibri" panose="020F0502020204030204" pitchFamily="34" charset="0"/>
                <a:cs typeface="Arial" panose="020B0604020202020204" pitchFamily="34" charset="0"/>
              </a:rPr>
              <a:t>thần</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kinh</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tích</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chập</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cấu</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thành</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bởi</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các</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lớp</a:t>
            </a:r>
            <a:r>
              <a:rPr lang="en-US" sz="1300">
                <a:effectLst/>
                <a:latin typeface="Montserrat" panose="00000500000000000000" pitchFamily="2" charset="0"/>
                <a:ea typeface="Calibri" panose="020F0502020204030204" pitchFamily="34" charset="0"/>
                <a:cs typeface="Arial" panose="020B0604020202020204" pitchFamily="34" charset="0"/>
              </a:rPr>
              <a:t>:</a:t>
            </a:r>
          </a:p>
          <a:p>
            <a:pPr marL="742950" marR="0" lvl="1" indent="-285750" algn="just">
              <a:lnSpc>
                <a:spcPct val="150000"/>
              </a:lnSpc>
              <a:spcBef>
                <a:spcPts val="0"/>
              </a:spcBef>
              <a:spcAft>
                <a:spcPts val="0"/>
              </a:spcAft>
              <a:buFont typeface="+mj-lt"/>
              <a:buAutoNum type="alphaLcPeriod"/>
            </a:pPr>
            <a:r>
              <a:rPr lang="en-US" sz="1300" err="1">
                <a:effectLst/>
                <a:latin typeface="Montserrat" panose="00000500000000000000" pitchFamily="2" charset="0"/>
                <a:ea typeface="Calibri" panose="020F0502020204030204" pitchFamily="34" charset="0"/>
                <a:cs typeface="Arial" panose="020B0604020202020204" pitchFamily="34" charset="0"/>
              </a:rPr>
              <a:t>Lớp</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tích</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chập</a:t>
            </a:r>
            <a:r>
              <a:rPr lang="en-US" sz="1300">
                <a:effectLst/>
                <a:latin typeface="Montserrat" panose="00000500000000000000" pitchFamily="2" charset="0"/>
                <a:ea typeface="Calibri" panose="020F0502020204030204" pitchFamily="34" charset="0"/>
                <a:cs typeface="Arial" panose="020B0604020202020204" pitchFamily="34" charset="0"/>
              </a:rPr>
              <a:t> (Convolution Layer – Conv)</a:t>
            </a:r>
          </a:p>
          <a:p>
            <a:pPr marL="742950" marR="0" lvl="1" indent="-285750" algn="just">
              <a:lnSpc>
                <a:spcPct val="150000"/>
              </a:lnSpc>
              <a:spcBef>
                <a:spcPts val="0"/>
              </a:spcBef>
              <a:spcAft>
                <a:spcPts val="0"/>
              </a:spcAft>
              <a:buFont typeface="+mj-lt"/>
              <a:buAutoNum type="alphaLcPeriod"/>
            </a:pPr>
            <a:r>
              <a:rPr lang="en-US" sz="1300" err="1">
                <a:effectLst/>
                <a:latin typeface="Montserrat" panose="00000500000000000000" pitchFamily="2" charset="0"/>
                <a:ea typeface="Calibri" panose="020F0502020204030204" pitchFamily="34" charset="0"/>
                <a:cs typeface="Arial" panose="020B0604020202020204" pitchFamily="34" charset="0"/>
              </a:rPr>
              <a:t>Lớp</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gộp</a:t>
            </a:r>
            <a:r>
              <a:rPr lang="en-US" sz="1300">
                <a:effectLst/>
                <a:latin typeface="Montserrat" panose="00000500000000000000" pitchFamily="2" charset="0"/>
                <a:ea typeface="Calibri" panose="020F0502020204030204" pitchFamily="34" charset="0"/>
                <a:cs typeface="Arial" panose="020B0604020202020204" pitchFamily="34" charset="0"/>
              </a:rPr>
              <a:t> (Pool Layer – Pool)</a:t>
            </a:r>
          </a:p>
          <a:p>
            <a:pPr marL="742950" marR="0" lvl="1" indent="-285750" algn="just">
              <a:lnSpc>
                <a:spcPct val="150000"/>
              </a:lnSpc>
              <a:spcBef>
                <a:spcPts val="0"/>
              </a:spcBef>
              <a:spcAft>
                <a:spcPts val="800"/>
              </a:spcAft>
              <a:buFont typeface="+mj-lt"/>
              <a:buAutoNum type="alphaLcPeriod"/>
            </a:pPr>
            <a:r>
              <a:rPr lang="en-US" sz="1300" err="1">
                <a:effectLst/>
                <a:latin typeface="Montserrat" panose="00000500000000000000" pitchFamily="2" charset="0"/>
                <a:ea typeface="Calibri" panose="020F0502020204030204" pitchFamily="34" charset="0"/>
                <a:cs typeface="Arial" panose="020B0604020202020204" pitchFamily="34" charset="0"/>
              </a:rPr>
              <a:t>Lớp</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kết</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nối</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đầy</a:t>
            </a:r>
            <a:r>
              <a:rPr lang="en-US" sz="1300">
                <a:effectLst/>
                <a:latin typeface="Montserrat" panose="00000500000000000000" pitchFamily="2" charset="0"/>
                <a:ea typeface="Calibri" panose="020F0502020204030204" pitchFamily="34" charset="0"/>
                <a:cs typeface="Arial" panose="020B0604020202020204" pitchFamily="34" charset="0"/>
              </a:rPr>
              <a:t> </a:t>
            </a:r>
            <a:r>
              <a:rPr lang="en-US" sz="1300" err="1">
                <a:effectLst/>
                <a:latin typeface="Montserrat" panose="00000500000000000000" pitchFamily="2" charset="0"/>
                <a:ea typeface="Calibri" panose="020F0502020204030204" pitchFamily="34" charset="0"/>
                <a:cs typeface="Arial" panose="020B0604020202020204" pitchFamily="34" charset="0"/>
              </a:rPr>
              <a:t>đủ</a:t>
            </a:r>
            <a:r>
              <a:rPr lang="en-US" sz="1300">
                <a:effectLst/>
                <a:latin typeface="Montserrat" panose="00000500000000000000" pitchFamily="2" charset="0"/>
                <a:ea typeface="Calibri" panose="020F0502020204030204" pitchFamily="34" charset="0"/>
                <a:cs typeface="Arial" panose="020B0604020202020204" pitchFamily="34" charset="0"/>
              </a:rPr>
              <a:t> (Fully Connected Layer – FC)</a:t>
            </a:r>
          </a:p>
          <a:p>
            <a:pPr marL="0" lvl="0" indent="0" algn="l" rtl="0">
              <a:spcBef>
                <a:spcPts val="0"/>
              </a:spcBef>
              <a:spcAft>
                <a:spcPts val="0"/>
              </a:spcAft>
              <a:buNone/>
            </a:pPr>
            <a:endParaRPr lang="vi-VN"/>
          </a:p>
        </p:txBody>
      </p:sp>
    </p:spTree>
    <p:extLst>
      <p:ext uri="{BB962C8B-B14F-4D97-AF65-F5344CB8AC3E}">
        <p14:creationId xmlns:p14="http://schemas.microsoft.com/office/powerpoint/2010/main" val="390586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Montserrat" panose="00000500000000000000" pitchFamily="2" charset="0"/>
                <a:ea typeface="Calibri" panose="020F0502020204030204" pitchFamily="34" charset="0"/>
                <a:cs typeface="Arial" panose="020B0604020202020204" pitchFamily="34" charset="0"/>
              </a:rPr>
              <a:t>Mục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tiêu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phép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chập</a:t>
            </a:r>
            <a:r>
              <a:rPr lang="en-US" sz="1800">
                <a:effectLst/>
                <a:latin typeface="Montserrat" panose="00000500000000000000" pitchFamily="2" charset="0"/>
                <a:ea typeface="Calibri" panose="020F0502020204030204" pitchFamily="34" charset="0"/>
                <a:cs typeface="Arial" panose="020B0604020202020204" pitchFamily="34" charset="0"/>
              </a:rPr>
              <a:t> là </a:t>
            </a:r>
            <a:r>
              <a:rPr lang="en-US" sz="1800" err="1">
                <a:effectLst/>
                <a:latin typeface="Montserrat" panose="00000500000000000000" pitchFamily="2" charset="0"/>
                <a:ea typeface="Calibri" panose="020F0502020204030204" pitchFamily="34" charset="0"/>
                <a:cs typeface="Arial" panose="020B0604020202020204" pitchFamily="34" charset="0"/>
              </a:rPr>
              <a:t>trích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xuất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từ</a:t>
            </a:r>
            <a:r>
              <a:rPr lang="en-US" sz="1800">
                <a:effectLst/>
                <a:latin typeface="Montserrat" panose="00000500000000000000" pitchFamily="2" charset="0"/>
                <a:ea typeface="Calibri" panose="020F0502020204030204" pitchFamily="34" charset="0"/>
                <a:cs typeface="Arial" panose="020B0604020202020204" pitchFamily="34" charset="0"/>
              </a:rPr>
              <a:t> hình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đầu vào.</a:t>
            </a:r>
          </a:p>
          <a:p>
            <a:pPr marL="0" lvl="0" indent="0" algn="l" rtl="0">
              <a:spcBef>
                <a:spcPts val="0"/>
              </a:spcBef>
              <a:spcAft>
                <a:spcPts val="0"/>
              </a:spcAft>
              <a:buNone/>
            </a:pPr>
            <a:r>
              <a:rPr lang="en-US" sz="1800">
                <a:effectLst/>
                <a:latin typeface="Montserrat" panose="00000500000000000000" pitchFamily="2" charset="0"/>
                <a:ea typeface="Calibri" panose="020F0502020204030204" pitchFamily="34" charset="0"/>
                <a:cs typeface="Arial" panose="020B0604020202020204" pitchFamily="34" charset="0"/>
              </a:rPr>
              <a:t>Đa số, lớp </a:t>
            </a:r>
            <a:r>
              <a:rPr lang="en-US" sz="1800" err="1">
                <a:effectLst/>
                <a:latin typeface="Montserrat" panose="00000500000000000000" pitchFamily="2" charset="0"/>
                <a:ea typeface="Calibri" panose="020F0502020204030204" pitchFamily="34" charset="0"/>
                <a:cs typeface="Arial" panose="020B0604020202020204" pitchFamily="34" charset="0"/>
              </a:rPr>
              <a:t>tích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chập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tiên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chịu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trách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nhiệm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nắm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bắt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cấp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thấp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như</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màu</a:t>
            </a:r>
            <a:r>
              <a:rPr lang="en-US" sz="1800">
                <a:effectLst/>
                <a:latin typeface="Montserrat" panose="00000500000000000000" pitchFamily="2" charset="0"/>
                <a:ea typeface="Calibri" panose="020F0502020204030204" pitchFamily="34" charset="0"/>
                <a:cs typeface="Arial" panose="020B0604020202020204" pitchFamily="34" charset="0"/>
              </a:rPr>
              <a:t> sắc, </a:t>
            </a:r>
            <a:r>
              <a:rPr lang="en-US" sz="1800" err="1">
                <a:effectLst/>
                <a:latin typeface="Montserrat" panose="00000500000000000000" pitchFamily="2" charset="0"/>
                <a:ea typeface="Calibri" panose="020F0502020204030204" pitchFamily="34" charset="0"/>
                <a:cs typeface="Arial" panose="020B0604020202020204" pitchFamily="34" charset="0"/>
              </a:rPr>
              <a:t>hướng</a:t>
            </a:r>
            <a:r>
              <a:rPr lang="en-US" sz="1800">
                <a:effectLst/>
                <a:latin typeface="Montserrat" panose="00000500000000000000" pitchFamily="2" charset="0"/>
                <a:ea typeface="Calibri" panose="020F0502020204030204" pitchFamily="34" charset="0"/>
                <a:cs typeface="Arial" panose="020B0604020202020204" pitchFamily="34" charset="0"/>
              </a:rPr>
              <a:t> dốc. </a:t>
            </a:r>
            <a:r>
              <a:rPr lang="en-US" sz="1800">
                <a:effectLst/>
                <a:latin typeface="Times New Roman" panose="02020603050405020304" pitchFamily="18" charset="0"/>
                <a:ea typeface="Calibri" panose="020F0502020204030204" pitchFamily="34" charset="0"/>
                <a:cs typeface="Arial" panose="020B0604020202020204" pitchFamily="34" charset="0"/>
              </a:rPr>
              <a:t>Với các lớp tích chập được thêm vào sau, mô hình được thiết kế để nắm bắt các đặc trưng cấp cao hơn</a:t>
            </a:r>
            <a:r>
              <a:rPr lang="en-US" sz="1800">
                <a:effectLst/>
                <a:latin typeface="Montserrat" panose="00000500000000000000" pitchFamily="2" charset="0"/>
                <a:ea typeface="Calibri" panose="020F0502020204030204" pitchFamily="34" charset="0"/>
                <a:cs typeface="Arial" panose="020B0604020202020204" pitchFamily="34" charset="0"/>
              </a:rPr>
              <a:t>.</a:t>
            </a:r>
          </a:p>
          <a:p>
            <a:pPr marL="0" lvl="0" indent="0" algn="l" rtl="0">
              <a:spcBef>
                <a:spcPts val="0"/>
              </a:spcBef>
              <a:spcAft>
                <a:spcPts val="0"/>
              </a:spcAft>
              <a:buNone/>
            </a:pPr>
            <a:r>
              <a:rPr lang="en-US" sz="1800">
                <a:effectLst/>
                <a:latin typeface="Montserrat" panose="00000500000000000000" pitchFamily="2" charset="0"/>
                <a:ea typeface="Calibri" panose="020F0502020204030204" pitchFamily="34" charset="0"/>
                <a:cs typeface="Arial" panose="020B0604020202020204" pitchFamily="34" charset="0"/>
              </a:rPr>
              <a:t>Kích </a:t>
            </a:r>
            <a:r>
              <a:rPr lang="en-US" sz="1800" err="1">
                <a:effectLst/>
                <a:latin typeface="Montserrat" panose="00000500000000000000" pitchFamily="2" charset="0"/>
                <a:ea typeface="Calibri" panose="020F0502020204030204" pitchFamily="34" charset="0"/>
                <a:cs typeface="Arial" panose="020B0604020202020204" pitchFamily="34" charset="0"/>
              </a:rPr>
              <a:t>thước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phổ</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biến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bộ</a:t>
            </a:r>
            <a:r>
              <a:rPr lang="en-US" sz="1800">
                <a:effectLst/>
                <a:latin typeface="Montserrat" panose="00000500000000000000" pitchFamily="2" charset="0"/>
                <a:ea typeface="Calibri" panose="020F0502020204030204" pitchFamily="34" charset="0"/>
                <a:cs typeface="Arial" panose="020B0604020202020204" pitchFamily="34" charset="0"/>
              </a:rPr>
              <a:t> filter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3x3 </a:t>
            </a:r>
            <a:r>
              <a:rPr lang="en-US" sz="1800" err="1">
                <a:effectLst/>
                <a:latin typeface="Montserrat" panose="00000500000000000000" pitchFamily="2" charset="0"/>
                <a:ea typeface="Calibri" panose="020F0502020204030204" pitchFamily="34" charset="0"/>
                <a:cs typeface="Arial" panose="020B0604020202020204" pitchFamily="34" charset="0"/>
              </a:rPr>
              <a:t>hoặc</a:t>
            </a:r>
            <a:r>
              <a:rPr lang="en-US" sz="1800">
                <a:effectLst/>
                <a:latin typeface="Montserrat" panose="00000500000000000000" pitchFamily="2" charset="0"/>
                <a:ea typeface="Calibri" panose="020F0502020204030204" pitchFamily="34" charset="0"/>
                <a:cs typeface="Arial" panose="020B0604020202020204" pitchFamily="34" charset="0"/>
              </a:rPr>
              <a:t> 5x5 </a:t>
            </a:r>
            <a:r>
              <a:rPr lang="en-US" sz="1800" err="1">
                <a:effectLst/>
                <a:latin typeface="Montserrat" panose="00000500000000000000" pitchFamily="2" charset="0"/>
                <a:ea typeface="Calibri" panose="020F0502020204030204" pitchFamily="34" charset="0"/>
                <a:cs typeface="Arial" panose="020B0604020202020204" pitchFamily="34" charset="0"/>
              </a:rPr>
              <a:t>vì</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thước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nhỏ</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thì</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rút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cục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bộ</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cao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phát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hiện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nhỏ</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bắt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những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phần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cơ</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bản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ảnh. </a:t>
            </a:r>
            <a:endParaRPr lang="en-US"/>
          </a:p>
        </p:txBody>
      </p:sp>
    </p:spTree>
    <p:extLst>
      <p:ext uri="{BB962C8B-B14F-4D97-AF65-F5344CB8AC3E}">
        <p14:creationId xmlns:p14="http://schemas.microsoft.com/office/powerpoint/2010/main" val="408733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b086d7286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b086d7286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265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457200" algn="just">
              <a:lnSpc>
                <a:spcPct val="150000"/>
              </a:lnSpc>
              <a:spcBef>
                <a:spcPts val="0"/>
              </a:spcBef>
              <a:spcAft>
                <a:spcPts val="800"/>
              </a:spcAft>
            </a:pPr>
            <a:r>
              <a:rPr lang="en-US" sz="1800">
                <a:effectLst/>
                <a:latin typeface="Montserrat" panose="00000500000000000000" pitchFamily="2" charset="0"/>
                <a:ea typeface="Calibri" panose="020F0502020204030204" pitchFamily="34" charset="0"/>
                <a:cs typeface="Arial" panose="020B0604020202020204" pitchFamily="34" charset="0"/>
              </a:rPr>
              <a:t>Model Hyperparameter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cấu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nằm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ngoài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mô</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giá</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trị</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không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ước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từ</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liệu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sử</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quá</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huấn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luyện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giúp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mô</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tìm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parameters </a:t>
            </a:r>
            <a:r>
              <a:rPr lang="en-US" sz="1800" err="1">
                <a:effectLst/>
                <a:latin typeface="Montserrat" panose="00000500000000000000" pitchFamily="2" charset="0"/>
                <a:ea typeface="Calibri" panose="020F0502020204030204" pitchFamily="34" charset="0"/>
                <a:cs typeface="Arial" panose="020B0604020202020204" pitchFamily="34" charset="0"/>
              </a:rPr>
              <a:t>hợp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lý</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nhất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thường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chọn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thủ</a:t>
            </a:r>
            <a:r>
              <a:rPr lang="en-US" sz="1800">
                <a:effectLst/>
                <a:latin typeface="Montserrat" panose="00000500000000000000" pitchFamily="2" charset="0"/>
                <a:ea typeface="Calibri" panose="020F0502020204030204" pitchFamily="34" charset="0"/>
                <a:cs typeface="Arial" panose="020B0604020202020204" pitchFamily="34" charset="0"/>
              </a:rPr>
              <a:t> công.</a:t>
            </a:r>
          </a:p>
          <a:p>
            <a:pPr marL="0" marR="0" indent="457200" algn="just">
              <a:lnSpc>
                <a:spcPct val="150000"/>
              </a:lnSpc>
              <a:spcBef>
                <a:spcPts val="0"/>
              </a:spcBef>
              <a:spcAft>
                <a:spcPts val="800"/>
              </a:spcAft>
            </a:pPr>
            <a:r>
              <a:rPr lang="en-US" sz="1800">
                <a:effectLst/>
                <a:latin typeface="Montserrat" panose="00000500000000000000" pitchFamily="2" charset="0"/>
                <a:ea typeface="Calibri" panose="020F0502020204030204" pitchFamily="34" charset="0"/>
                <a:cs typeface="Arial" panose="020B0604020202020204" pitchFamily="34" charset="0"/>
              </a:rPr>
              <a:t>Stride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độ</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trượt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hiểu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đơn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giản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khoảng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dịch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chuyển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bộ</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lọc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sau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mỗi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lần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p>
          <a:p>
            <a:pPr marL="0" marR="0" indent="457200" algn="just">
              <a:lnSpc>
                <a:spcPct val="150000"/>
              </a:lnSpc>
              <a:spcBef>
                <a:spcPts val="0"/>
              </a:spcBef>
              <a:spcAft>
                <a:spcPts val="800"/>
              </a:spcAft>
            </a:pPr>
            <a:r>
              <a:rPr lang="en-US" sz="1800">
                <a:effectLst/>
                <a:latin typeface="Montserrat" panose="00000500000000000000" pitchFamily="2" charset="0"/>
                <a:ea typeface="Calibri" panose="020F0502020204030204" pitchFamily="34" charset="0"/>
                <a:cs typeface="Arial" panose="020B0604020202020204" pitchFamily="34" charset="0"/>
              </a:rPr>
              <a:t>Zero-Padding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việc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thêm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giá</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trị</a:t>
            </a:r>
            <a:r>
              <a:rPr lang="en-US" sz="1800">
                <a:effectLst/>
                <a:latin typeface="Montserrat" panose="00000500000000000000" pitchFamily="2" charset="0"/>
                <a:ea typeface="Calibri" panose="020F0502020204030204" pitchFamily="34" charset="0"/>
                <a:cs typeface="Arial" panose="020B0604020202020204" pitchFamily="34" charset="0"/>
              </a:rPr>
              <a:t> 0 ở </a:t>
            </a:r>
            <a:r>
              <a:rPr lang="en-US" sz="1800" err="1">
                <a:effectLst/>
                <a:latin typeface="Montserrat" panose="00000500000000000000" pitchFamily="2" charset="0"/>
                <a:ea typeface="Calibri" panose="020F0502020204030204" pitchFamily="34" charset="0"/>
                <a:cs typeface="Arial" panose="020B0604020202020204" pitchFamily="34" charset="0"/>
              </a:rPr>
              <a:t>xung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quanh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biên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đảm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bảo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phép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chập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thực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hiện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đủ</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trên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toàn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a:t>
            </a:r>
          </a:p>
          <a:p>
            <a:pPr marL="0" marR="0" indent="457200" algn="just">
              <a:lnSpc>
                <a:spcPct val="150000"/>
              </a:lnSpc>
              <a:spcBef>
                <a:spcPts val="0"/>
              </a:spcBef>
              <a:spcAft>
                <a:spcPts val="800"/>
              </a:spcAft>
            </a:pPr>
            <a:r>
              <a:rPr lang="en-US" sz="1800">
                <a:effectLst/>
                <a:latin typeface="Montserrat" panose="00000500000000000000" pitchFamily="2" charset="0"/>
                <a:ea typeface="Calibri" panose="020F0502020204030204" pitchFamily="34" charset="0"/>
                <a:cs typeface="Arial" panose="020B0604020202020204" pitchFamily="34" charset="0"/>
              </a:rPr>
              <a:t>Batch size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số</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lượng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liệu</a:t>
            </a:r>
            <a:r>
              <a:rPr lang="en-US" sz="1800">
                <a:effectLst/>
                <a:latin typeface="Montserrat" panose="00000500000000000000" pitchFamily="2" charset="0"/>
                <a:ea typeface="Calibri" panose="020F0502020204030204" pitchFamily="34" charset="0"/>
                <a:cs typeface="Arial" panose="020B0604020202020204" pitchFamily="34" charset="0"/>
              </a:rPr>
              <a:t> Mini-Batch Gradient Descent </a:t>
            </a:r>
            <a:r>
              <a:rPr lang="en-US" sz="1800" err="1">
                <a:effectLst/>
                <a:latin typeface="Montserrat" panose="00000500000000000000" pitchFamily="2" charset="0"/>
                <a:ea typeface="Calibri" panose="020F0502020204030204" pitchFamily="34" charset="0"/>
                <a:cs typeface="Arial" panose="020B0604020202020204" pitchFamily="34" charset="0"/>
              </a:rPr>
              <a:t>sử</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1 </a:t>
            </a:r>
            <a:r>
              <a:rPr lang="en-US" sz="1800" err="1">
                <a:effectLst/>
                <a:latin typeface="Montserrat" panose="00000500000000000000" pitchFamily="2" charset="0"/>
                <a:ea typeface="Calibri" panose="020F0502020204030204" pitchFamily="34" charset="0"/>
                <a:cs typeface="Arial" panose="020B0604020202020204" pitchFamily="34" charset="0"/>
              </a:rPr>
              <a:t>lần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cập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nhật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tham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số</a:t>
            </a:r>
            <a:r>
              <a:rPr lang="en-US" sz="1800">
                <a:effectLst/>
                <a:latin typeface="Montserrat" panose="00000500000000000000" pitchFamily="2" charset="0"/>
                <a:ea typeface="Calibri" panose="020F0502020204030204" pitchFamily="34" charset="0"/>
                <a:cs typeface="Arial" panose="020B0604020202020204" pitchFamily="34" charset="0"/>
              </a:rPr>
              <a:t>. Batch size </a:t>
            </a:r>
            <a:r>
              <a:rPr lang="en-US" sz="1800" err="1">
                <a:effectLst/>
                <a:latin typeface="Montserrat" panose="00000500000000000000" pitchFamily="2" charset="0"/>
                <a:ea typeface="Calibri" panose="020F0502020204030204" pitchFamily="34" charset="0"/>
                <a:cs typeface="Arial" panose="020B0604020202020204" pitchFamily="34" charset="0"/>
              </a:rPr>
              <a:t>càng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lớn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thì</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càng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tận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toán</a:t>
            </a:r>
            <a:r>
              <a:rPr lang="en-US" sz="1800">
                <a:effectLst/>
                <a:latin typeface="Montserrat" panose="00000500000000000000" pitchFamily="2" charset="0"/>
                <a:ea typeface="Calibri" panose="020F0502020204030204" pitchFamily="34" charset="0"/>
                <a:cs typeface="Arial" panose="020B0604020202020204" pitchFamily="34" charset="0"/>
              </a:rPr>
              <a:t> vectorization. </a:t>
            </a:r>
          </a:p>
          <a:p>
            <a:pPr marL="0" marR="0" indent="457200" algn="just">
              <a:lnSpc>
                <a:spcPct val="150000"/>
              </a:lnSpc>
              <a:spcBef>
                <a:spcPts val="0"/>
              </a:spcBef>
              <a:spcAft>
                <a:spcPts val="800"/>
              </a:spcAft>
            </a:pPr>
            <a:r>
              <a:rPr lang="en-US" sz="1800">
                <a:effectLst/>
                <a:latin typeface="Montserrat" panose="00000500000000000000" pitchFamily="2" charset="0"/>
                <a:ea typeface="Calibri" panose="020F0502020204030204" pitchFamily="34" charset="0"/>
                <a:cs typeface="Arial" panose="020B0604020202020204" pitchFamily="34" charset="0"/>
              </a:rPr>
              <a:t>Epoch: 1 epoch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lần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duyệt</a:t>
            </a:r>
            <a:r>
              <a:rPr lang="en-US" sz="1800">
                <a:effectLst/>
                <a:latin typeface="Montserrat" panose="00000500000000000000" pitchFamily="2" charset="0"/>
                <a:ea typeface="Calibri" panose="020F0502020204030204" pitchFamily="34" charset="0"/>
                <a:cs typeface="Arial" panose="020B0604020202020204" pitchFamily="34" charset="0"/>
              </a:rPr>
              <a:t> qua </a:t>
            </a:r>
            <a:r>
              <a:rPr lang="en-US" sz="1800" err="1">
                <a:effectLst/>
                <a:latin typeface="Montserrat" panose="00000500000000000000" pitchFamily="2" charset="0"/>
                <a:ea typeface="Calibri" panose="020F0502020204030204" pitchFamily="34" charset="0"/>
                <a:cs typeface="Arial" panose="020B0604020202020204" pitchFamily="34" charset="0"/>
              </a:rPr>
              <a:t>hết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liệu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tập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huấn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luyện</a:t>
            </a:r>
            <a:r>
              <a:rPr lang="en-US" sz="1800">
                <a:effectLst/>
                <a:latin typeface="Montserrat" panose="00000500000000000000" pitchFamily="2" charset="0"/>
                <a:ea typeface="Calibri" panose="020F0502020204030204" pitchFamily="34" charset="0"/>
                <a:cs typeface="Arial" panose="020B0604020202020204" pitchFamily="34" charset="0"/>
              </a:rPr>
              <a:t>.</a:t>
            </a:r>
          </a:p>
          <a:p>
            <a:pPr marL="0" marR="0" indent="457200" algn="just">
              <a:lnSpc>
                <a:spcPct val="150000"/>
              </a:lnSpc>
              <a:spcBef>
                <a:spcPts val="0"/>
              </a:spcBef>
              <a:spcAft>
                <a:spcPts val="800"/>
              </a:spcAft>
            </a:pPr>
            <a:r>
              <a:rPr lang="en-US" sz="1800">
                <a:effectLst/>
                <a:latin typeface="Montserrat" panose="00000500000000000000" pitchFamily="2" charset="0"/>
                <a:ea typeface="Calibri" panose="020F0502020204030204" pitchFamily="34" charset="0"/>
                <a:cs typeface="Arial" panose="020B0604020202020204" pitchFamily="34" charset="0"/>
              </a:rPr>
              <a:t>Iterations: </a:t>
            </a:r>
            <a:r>
              <a:rPr lang="en-US" sz="1800" err="1">
                <a:effectLst/>
                <a:latin typeface="Montserrat" panose="00000500000000000000" pitchFamily="2" charset="0"/>
                <a:ea typeface="Calibri" panose="020F0502020204030204" pitchFamily="34" charset="0"/>
                <a:cs typeface="Arial" panose="020B0604020202020204" pitchFamily="34" charset="0"/>
              </a:rPr>
              <a:t>số</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lượng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batch size </a:t>
            </a:r>
            <a:r>
              <a:rPr lang="en-US" sz="1800" err="1">
                <a:effectLst/>
                <a:latin typeface="Montserrat" panose="00000500000000000000" pitchFamily="2" charset="0"/>
                <a:ea typeface="Calibri" panose="020F0502020204030204" pitchFamily="34" charset="0"/>
                <a:cs typeface="Arial" panose="020B0604020202020204" pitchFamily="34" charset="0"/>
              </a:rPr>
              <a:t>mà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mô</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phải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duyệt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1 epoch.</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581988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Montserrat" panose="00000500000000000000" pitchFamily="2" charset="0"/>
                <a:ea typeface="Calibri" panose="020F0502020204030204" pitchFamily="34" charset="0"/>
                <a:cs typeface="Arial" panose="020B0604020202020204" pitchFamily="34" charset="0"/>
              </a:rPr>
              <a:t>Pooling Layer </a:t>
            </a:r>
            <a:r>
              <a:rPr lang="en-US" sz="1800" err="1">
                <a:effectLst/>
                <a:latin typeface="Montserrat" panose="00000500000000000000" pitchFamily="2" charset="0"/>
                <a:ea typeface="Calibri" panose="020F0502020204030204" pitchFamily="34" charset="0"/>
                <a:cs typeface="Arial" panose="020B0604020202020204" pitchFamily="34" charset="0"/>
              </a:rPr>
              <a:t>có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chức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năng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làm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giảm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chiều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không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gian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giảm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độ</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phức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tạp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tạo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model, </a:t>
            </a:r>
            <a:r>
              <a:rPr lang="en-US" sz="1800" err="1">
                <a:effectLst/>
                <a:latin typeface="Montserrat" panose="00000500000000000000" pitchFamily="2" charset="0"/>
                <a:ea typeface="Calibri" panose="020F0502020204030204" pitchFamily="34" charset="0"/>
                <a:cs typeface="Arial" panose="020B0604020202020204" pitchFamily="34" charset="0"/>
              </a:rPr>
              <a:t>ngoài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ra</a:t>
            </a:r>
            <a:r>
              <a:rPr lang="en-US" sz="1800">
                <a:effectLst/>
                <a:latin typeface="Montserrat" panose="00000500000000000000" pitchFamily="2" charset="0"/>
                <a:ea typeface="Calibri" panose="020F0502020204030204" pitchFamily="34" charset="0"/>
                <a:cs typeface="Arial" panose="020B0604020202020204" pitchFamily="34" charset="0"/>
              </a:rPr>
              <a:t> còn </a:t>
            </a:r>
            <a:r>
              <a:rPr lang="en-US" sz="1800" err="1">
                <a:effectLst/>
                <a:latin typeface="Montserrat" panose="00000500000000000000" pitchFamily="2" charset="0"/>
                <a:ea typeface="Calibri" panose="020F0502020204030204" pitchFamily="34" charset="0"/>
                <a:cs typeface="Arial" panose="020B0604020202020204" pitchFamily="34" charset="0"/>
              </a:rPr>
              <a:t>giúp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kiểm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soát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hiện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tượng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Overffiting</a:t>
            </a:r>
            <a:r>
              <a:rPr lang="en-US" sz="1800">
                <a:effectLst/>
                <a:latin typeface="Montserrat" panose="00000500000000000000" pitchFamily="2" charset="0"/>
                <a:ea typeface="Calibri" panose="020F0502020204030204" pitchFamily="34" charset="0"/>
                <a:cs typeface="Arial" panose="020B0604020202020204" pitchFamily="34" charset="0"/>
              </a:rPr>
              <a:t>.</a:t>
            </a:r>
          </a:p>
          <a:p>
            <a:pPr marL="0" lvl="0" indent="0" algn="l" rtl="0">
              <a:spcBef>
                <a:spcPts val="0"/>
              </a:spcBef>
              <a:spcAft>
                <a:spcPts val="0"/>
              </a:spcAft>
              <a:buNone/>
            </a:pPr>
            <a:endParaRPr/>
          </a:p>
        </p:txBody>
      </p:sp>
    </p:spTree>
    <p:extLst>
      <p:ext uri="{BB962C8B-B14F-4D97-AF65-F5344CB8AC3E}">
        <p14:creationId xmlns:p14="http://schemas.microsoft.com/office/powerpoint/2010/main" val="132025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116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lớp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này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dàn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phẳng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thành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vector </a:t>
            </a:r>
            <a:r>
              <a:rPr lang="en-US" sz="1800" err="1">
                <a:effectLst/>
                <a:latin typeface="Montserrat" panose="00000500000000000000" pitchFamily="2" charset="0"/>
                <a:ea typeface="Calibri" panose="020F0502020204030204" pitchFamily="34" charset="0"/>
                <a:cs typeface="Arial" panose="020B0604020202020204" pitchFamily="34" charset="0"/>
              </a:rPr>
              <a:t>thay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vì</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nhiều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chiều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như</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trước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Mỗi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nơ-ron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lớp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này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sẽ</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liên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kết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với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mọi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nơ-ron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của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lớp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khác</a:t>
            </a:r>
            <a:r>
              <a:rPr lang="en-US" sz="1800">
                <a:effectLst/>
                <a:latin typeface="Montserrat" panose="00000500000000000000" pitchFamily="2" charset="0"/>
                <a:ea typeface="Calibri" panose="020F0502020204030204" pitchFamily="34" charset="0"/>
                <a:cs typeface="Arial" panose="020B0604020202020204" pitchFamily="34" charset="0"/>
              </a:rPr>
              <a:t>. </a:t>
            </a:r>
          </a:p>
          <a:p>
            <a:pPr marL="0" lvl="0" indent="0" algn="l" rtl="0">
              <a:spcBef>
                <a:spcPts val="0"/>
              </a:spcBef>
              <a:spcAft>
                <a:spcPts val="0"/>
              </a:spcAft>
              <a:buNone/>
            </a:pPr>
            <a:r>
              <a:rPr lang="en-US" sz="1800">
                <a:effectLst/>
                <a:latin typeface="Montserrat" panose="00000500000000000000" pitchFamily="2" charset="0"/>
                <a:ea typeface="Calibri" panose="020F0502020204030204" pitchFamily="34" charset="0"/>
                <a:cs typeface="Arial" panose="020B0604020202020204" pitchFamily="34" charset="0"/>
              </a:rPr>
              <a:t>Vector </a:t>
            </a: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ra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đã</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làm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phẳng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sẽ</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nơ-ron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suy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luận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tiến</a:t>
            </a:r>
            <a:r>
              <a:rPr lang="en-US" sz="1800">
                <a:effectLst/>
                <a:latin typeface="Montserrat" panose="00000500000000000000" pitchFamily="2" charset="0"/>
                <a:ea typeface="Calibri" panose="020F0502020204030204" pitchFamily="34" charset="0"/>
                <a:cs typeface="Arial" panose="020B0604020202020204" pitchFamily="34" charset="0"/>
              </a:rPr>
              <a:t> (feedforward)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phương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pháp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truyền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ngược</a:t>
            </a:r>
            <a:r>
              <a:rPr lang="en-US" sz="1800">
                <a:effectLst/>
                <a:latin typeface="Montserrat" panose="00000500000000000000" pitchFamily="2" charset="0"/>
                <a:ea typeface="Calibri" panose="020F0502020204030204" pitchFamily="34" charset="0"/>
                <a:cs typeface="Arial" panose="020B0604020202020204" pitchFamily="34" charset="0"/>
              </a:rPr>
              <a:t> (backpropagation)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áp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quá</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huấn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luyện</a:t>
            </a:r>
            <a:r>
              <a:rPr lang="en-US" sz="1800">
                <a:effectLst/>
                <a:latin typeface="Montserrat" panose="00000500000000000000" pitchFamily="2" charset="0"/>
                <a:ea typeface="Calibri" panose="020F0502020204030204" pitchFamily="34" charset="0"/>
                <a:cs typeface="Arial" panose="020B0604020202020204" pitchFamily="34" charset="0"/>
              </a:rPr>
              <a:t>. </a:t>
            </a:r>
          </a:p>
          <a:p>
            <a:pPr marL="0" lvl="0" indent="0" algn="l" rtl="0">
              <a:spcBef>
                <a:spcPts val="0"/>
              </a:spcBef>
              <a:spcAft>
                <a:spcPts val="0"/>
              </a:spcAft>
              <a:buNone/>
            </a:pPr>
            <a:r>
              <a:rPr lang="en-US" sz="1800">
                <a:effectLst/>
                <a:latin typeface="Montserrat" panose="00000500000000000000" pitchFamily="2" charset="0"/>
                <a:ea typeface="Calibri" panose="020F0502020204030204" pitchFamily="34" charset="0"/>
                <a:cs typeface="Arial" panose="020B0604020202020204" pitchFamily="34" charset="0"/>
              </a:rPr>
              <a:t>Qua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loạt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lần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lặp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mô</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có</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biệt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giữa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cốt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lõi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không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quan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trọng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Tại</a:t>
            </a:r>
            <a:r>
              <a:rPr lang="en-US" sz="1800">
                <a:effectLst/>
                <a:latin typeface="Montserrat" panose="00000500000000000000" pitchFamily="2" charset="0"/>
                <a:ea typeface="Calibri" panose="020F0502020204030204" pitchFamily="34" charset="0"/>
                <a:cs typeface="Arial" panose="020B0604020202020204" pitchFamily="34" charset="0"/>
              </a:rPr>
              <a:t> layer </a:t>
            </a:r>
            <a:r>
              <a:rPr lang="en-US" sz="1800" err="1">
                <a:effectLst/>
                <a:latin typeface="Montserrat" panose="00000500000000000000" pitchFamily="2" charset="0"/>
                <a:ea typeface="Calibri" panose="020F0502020204030204" pitchFamily="34" charset="0"/>
                <a:cs typeface="Arial" panose="020B0604020202020204" pitchFamily="34" charset="0"/>
              </a:rPr>
              <a:t>cuối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cùng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sẽ</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sử</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softmax</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để</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loại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đối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tượng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dựa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vector </a:t>
            </a:r>
            <a:r>
              <a:rPr lang="en-US" sz="1800" err="1">
                <a:effectLst/>
                <a:latin typeface="Montserrat" panose="00000500000000000000" pitchFamily="2" charset="0"/>
                <a:ea typeface="Calibri" panose="020F0502020204030204" pitchFamily="34" charset="0"/>
                <a:cs typeface="Arial" panose="020B0604020202020204" pitchFamily="34" charset="0"/>
              </a:rPr>
              <a:t>đặc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đã</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toán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trước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đó</a:t>
            </a:r>
            <a:r>
              <a:rPr lang="en-US" sz="1800">
                <a:effectLst/>
                <a:latin typeface="Montserrat" panose="00000500000000000000" pitchFamily="2" charset="0"/>
                <a:ea typeface="Calibri" panose="020F0502020204030204" pitchFamily="34" charset="0"/>
                <a:cs typeface="Arial" panose="020B0604020202020204" pitchFamily="34" charset="0"/>
              </a:rPr>
              <a:t>.</a:t>
            </a:r>
            <a:endParaRPr/>
          </a:p>
        </p:txBody>
      </p:sp>
    </p:spTree>
    <p:extLst>
      <p:ext uri="{BB962C8B-B14F-4D97-AF65-F5344CB8AC3E}">
        <p14:creationId xmlns:p14="http://schemas.microsoft.com/office/powerpoint/2010/main" val="3089483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cs typeface="Arial" panose="020B0604020202020204" pitchFamily="34" charset="0"/>
              </a:rPr>
              <a:t>VGG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2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phổ</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VGG16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VGG19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16, 19 </a:t>
            </a:r>
            <a:r>
              <a:rPr lang="en-US" sz="1800" err="1">
                <a:effectLst/>
                <a:latin typeface="Times New Roman" panose="02020603050405020304" pitchFamily="18" charset="0"/>
                <a:ea typeface="Calibri" panose="020F0502020204030204" pitchFamily="34" charset="0"/>
                <a:cs typeface="Arial" panose="020B0604020202020204" pitchFamily="34" charset="0"/>
              </a:rPr>
              <a:t>lần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lượt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endParaRPr lang="en-US"/>
          </a:p>
        </p:txBody>
      </p:sp>
    </p:spTree>
    <p:extLst>
      <p:ext uri="{BB962C8B-B14F-4D97-AF65-F5344CB8AC3E}">
        <p14:creationId xmlns:p14="http://schemas.microsoft.com/office/powerpoint/2010/main" val="30960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err="1">
                <a:effectLst/>
                <a:latin typeface="Times New Roman" panose="02020603050405020304" pitchFamily="18" charset="0"/>
                <a:ea typeface="Calibri" panose="020F0502020204030204" pitchFamily="34" charset="0"/>
                <a:cs typeface="Arial" panose="020B0604020202020204" pitchFamily="34" charset="0"/>
              </a:rPr>
              <a:t>Mô</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hình</a:t>
            </a:r>
            <a:r>
              <a:rPr lang="en-US" sz="1800" b="1">
                <a:effectLst/>
                <a:latin typeface="Times New Roman" panose="02020603050405020304" pitchFamily="18" charset="0"/>
                <a:ea typeface="Calibri" panose="020F0502020204030204" pitchFamily="34" charset="0"/>
                <a:cs typeface="Arial" panose="020B0604020202020204" pitchFamily="34" charset="0"/>
              </a:rPr>
              <a:t> VGG16 </a:t>
            </a:r>
            <a:r>
              <a:rPr lang="en-US" sz="1800" b="1" err="1">
                <a:effectLst/>
                <a:latin typeface="Times New Roman" panose="02020603050405020304" pitchFamily="18" charset="0"/>
                <a:ea typeface="Calibri" panose="020F0502020204030204" pitchFamily="34" charset="0"/>
                <a:cs typeface="Arial" panose="020B0604020202020204" pitchFamily="34" charset="0"/>
              </a:rPr>
              <a:t>gồm</a:t>
            </a:r>
            <a:r>
              <a:rPr lang="en-US" sz="1800" b="1">
                <a:effectLst/>
                <a:latin typeface="Times New Roman" panose="02020603050405020304" pitchFamily="18" charset="0"/>
                <a:ea typeface="Calibri" panose="020F0502020204030204" pitchFamily="34" charset="0"/>
                <a:cs typeface="Arial" panose="020B0604020202020204" pitchFamily="34" charset="0"/>
              </a:rPr>
              <a:t> 16 </a:t>
            </a:r>
            <a:r>
              <a:rPr lang="en-US" sz="1800" b="1" err="1">
                <a:effectLst/>
                <a:latin typeface="Times New Roman" panose="02020603050405020304" pitchFamily="18" charset="0"/>
                <a:ea typeface="Calibri" panose="020F0502020204030204" pitchFamily="34" charset="0"/>
                <a:cs typeface="Arial" panose="020B0604020202020204" pitchFamily="34" charset="0"/>
              </a:rPr>
              <a:t>lớp</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đây</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là</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mô</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hình</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mạng</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lưới</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thần</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kinh</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kết</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hợp</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đề</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xuất</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bởi</a:t>
            </a:r>
            <a:r>
              <a:rPr lang="en-US" sz="1800" b="1">
                <a:effectLst/>
                <a:latin typeface="Times New Roman" panose="02020603050405020304" pitchFamily="18" charset="0"/>
                <a:ea typeface="Calibri" panose="020F0502020204030204" pitchFamily="34" charset="0"/>
                <a:cs typeface="Arial" panose="020B0604020202020204" pitchFamily="34" charset="0"/>
              </a:rPr>
              <a:t> A. Zisserman </a:t>
            </a:r>
            <a:r>
              <a:rPr lang="en-US" sz="1800" b="1" err="1">
                <a:effectLst/>
                <a:latin typeface="Times New Roman" panose="02020603050405020304" pitchFamily="18" charset="0"/>
                <a:ea typeface="Calibri" panose="020F0502020204030204" pitchFamily="34" charset="0"/>
                <a:cs typeface="Arial" panose="020B0604020202020204" pitchFamily="34" charset="0"/>
              </a:rPr>
              <a:t>và</a:t>
            </a:r>
            <a:r>
              <a:rPr lang="en-US" sz="1800" b="1">
                <a:effectLst/>
                <a:latin typeface="Times New Roman" panose="02020603050405020304" pitchFamily="18" charset="0"/>
                <a:ea typeface="Calibri" panose="020F0502020204030204" pitchFamily="34" charset="0"/>
                <a:cs typeface="Arial" panose="020B0604020202020204" pitchFamily="34" charset="0"/>
              </a:rPr>
              <a:t> K. </a:t>
            </a:r>
            <a:r>
              <a:rPr lang="en-US" sz="1800" b="1" err="1">
                <a:effectLst/>
                <a:latin typeface="Times New Roman" panose="02020603050405020304" pitchFamily="18" charset="0"/>
                <a:ea typeface="Calibri" panose="020F0502020204030204" pitchFamily="34" charset="0"/>
                <a:cs typeface="Arial" panose="020B0604020202020204" pitchFamily="34" charset="0"/>
              </a:rPr>
              <a:t>Simonyan</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từ</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đại</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học</a:t>
            </a:r>
            <a:r>
              <a:rPr lang="en-US" sz="1800" b="1">
                <a:effectLst/>
                <a:latin typeface="Times New Roman" panose="02020603050405020304" pitchFamily="18" charset="0"/>
                <a:ea typeface="Calibri" panose="020F0502020204030204" pitchFamily="34" charset="0"/>
                <a:cs typeface="Arial" panose="020B0604020202020204" pitchFamily="34" charset="0"/>
              </a:rPr>
              <a:t> Oxford</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Mô</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hình</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đạt</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độ</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chính</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xác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thử</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nghiệm</a:t>
            </a:r>
            <a:r>
              <a:rPr lang="en-US" sz="1800" b="1">
                <a:effectLst/>
                <a:latin typeface="Times New Roman" panose="02020603050405020304" pitchFamily="18" charset="0"/>
                <a:ea typeface="Calibri" panose="020F0502020204030204" pitchFamily="34" charset="0"/>
                <a:cs typeface="Arial" panose="020B0604020202020204" pitchFamily="34" charset="0"/>
              </a:rPr>
              <a:t> ~92.7% </a:t>
            </a:r>
            <a:r>
              <a:rPr lang="en-US" sz="1800" b="1" err="1">
                <a:effectLst/>
                <a:latin typeface="Times New Roman" panose="02020603050405020304" pitchFamily="18" charset="0"/>
                <a:ea typeface="Calibri" panose="020F0502020204030204" pitchFamily="34" charset="0"/>
                <a:cs typeface="Arial" panose="020B0604020202020204" pitchFamily="34" charset="0"/>
              </a:rPr>
              <a:t>trong</a:t>
            </a:r>
            <a:r>
              <a:rPr lang="en-US" sz="1800" b="1">
                <a:effectLst/>
                <a:latin typeface="Times New Roman" panose="02020603050405020304" pitchFamily="18" charset="0"/>
                <a:ea typeface="Calibri" panose="020F0502020204030204" pitchFamily="34" charset="0"/>
                <a:cs typeface="Arial" panose="020B0604020202020204" pitchFamily="34" charset="0"/>
              </a:rPr>
              <a:t> ImageNet.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err="1">
                <a:effectLst/>
                <a:latin typeface="Times New Roman" panose="02020603050405020304" pitchFamily="18" charset="0"/>
                <a:ea typeface="Calibri" panose="020F0502020204030204" pitchFamily="34" charset="0"/>
                <a:cs typeface="Arial" panose="020B0604020202020204" pitchFamily="34" charset="0"/>
              </a:rPr>
              <a:t>Có</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tổng</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cộng</a:t>
            </a:r>
            <a:r>
              <a:rPr lang="en-US" sz="1800" b="1">
                <a:effectLst/>
                <a:latin typeface="Times New Roman" panose="02020603050405020304" pitchFamily="18" charset="0"/>
                <a:ea typeface="Calibri" panose="020F0502020204030204" pitchFamily="34" charset="0"/>
                <a:cs typeface="Arial" panose="020B0604020202020204" pitchFamily="34" charset="0"/>
              </a:rPr>
              <a:t> 13 </a:t>
            </a:r>
            <a:r>
              <a:rPr lang="en-US" sz="1800" b="1" err="1">
                <a:effectLst/>
                <a:latin typeface="Times New Roman" panose="02020603050405020304" pitchFamily="18" charset="0"/>
                <a:ea typeface="Calibri" panose="020F0502020204030204" pitchFamily="34" charset="0"/>
                <a:cs typeface="Arial" panose="020B0604020202020204" pitchFamily="34" charset="0"/>
              </a:rPr>
              <a:t>lớp</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tích</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chập</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và</a:t>
            </a:r>
            <a:r>
              <a:rPr lang="en-US" sz="1800" b="1">
                <a:effectLst/>
                <a:latin typeface="Times New Roman" panose="02020603050405020304" pitchFamily="18" charset="0"/>
                <a:ea typeface="Calibri" panose="020F0502020204030204" pitchFamily="34" charset="0"/>
                <a:cs typeface="Arial" panose="020B0604020202020204" pitchFamily="34" charset="0"/>
              </a:rPr>
              <a:t> 3 </a:t>
            </a:r>
            <a:r>
              <a:rPr lang="en-US" sz="1800" b="1" err="1">
                <a:effectLst/>
                <a:latin typeface="Times New Roman" panose="02020603050405020304" pitchFamily="18" charset="0"/>
                <a:ea typeface="Calibri" panose="020F0502020204030204" pitchFamily="34" charset="0"/>
                <a:cs typeface="Arial" panose="020B0604020202020204" pitchFamily="34" charset="0"/>
              </a:rPr>
              <a:t>lớp</a:t>
            </a:r>
            <a:r>
              <a:rPr lang="en-US" sz="1800" b="1">
                <a:effectLst/>
                <a:latin typeface="Times New Roman" panose="02020603050405020304" pitchFamily="18" charset="0"/>
                <a:ea typeface="Calibri" panose="020F0502020204030204" pitchFamily="34" charset="0"/>
                <a:cs typeface="Arial" panose="020B0604020202020204" pitchFamily="34" charset="0"/>
              </a:rPr>
              <a:t> fully connected </a:t>
            </a:r>
            <a:r>
              <a:rPr lang="en-US" sz="1800" b="1" err="1">
                <a:effectLst/>
                <a:latin typeface="Times New Roman" panose="02020603050405020304" pitchFamily="18" charset="0"/>
                <a:ea typeface="Calibri" panose="020F0502020204030204" pitchFamily="34" charset="0"/>
                <a:cs typeface="Arial" panose="020B0604020202020204" pitchFamily="34" charset="0"/>
              </a:rPr>
              <a:t>và</a:t>
            </a:r>
            <a:r>
              <a:rPr lang="en-US" sz="1800" b="1">
                <a:effectLst/>
                <a:latin typeface="Times New Roman" panose="02020603050405020304" pitchFamily="18" charset="0"/>
                <a:ea typeface="Calibri" panose="020F0502020204030204" pitchFamily="34" charset="0"/>
                <a:cs typeface="Arial" panose="020B0604020202020204" pitchFamily="34" charset="0"/>
              </a:rPr>
              <a:t> 5 </a:t>
            </a:r>
            <a:r>
              <a:rPr lang="en-US" sz="1800" b="1" err="1">
                <a:effectLst/>
                <a:latin typeface="Times New Roman" panose="02020603050405020304" pitchFamily="18" charset="0"/>
                <a:ea typeface="Calibri" panose="020F0502020204030204" pitchFamily="34" charset="0"/>
                <a:cs typeface="Arial" panose="020B0604020202020204" pitchFamily="34" charset="0"/>
              </a:rPr>
              <a:t>lớp</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gộp</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trong</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kiến</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trúc</a:t>
            </a:r>
            <a:r>
              <a:rPr lang="en-US" sz="1800" b="1">
                <a:effectLst/>
                <a:latin typeface="Times New Roman" panose="02020603050405020304" pitchFamily="18" charset="0"/>
                <a:ea typeface="Calibri" panose="020F0502020204030204" pitchFamily="34" charset="0"/>
                <a:cs typeface="Arial" panose="020B0604020202020204" pitchFamily="34" charset="0"/>
              </a:rPr>
              <a:t> VGG16.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a:effectLst/>
                <a:latin typeface="Times New Roman" panose="02020603050405020304" pitchFamily="18" charset="0"/>
                <a:ea typeface="Calibri" panose="020F0502020204030204" pitchFamily="34" charset="0"/>
                <a:cs typeface="Arial" panose="020B0604020202020204" pitchFamily="34" charset="0"/>
              </a:rPr>
              <a:t>VGG </a:t>
            </a:r>
            <a:r>
              <a:rPr lang="en-US" sz="1800" b="1" err="1">
                <a:effectLst/>
                <a:latin typeface="Times New Roman" panose="02020603050405020304" pitchFamily="18" charset="0"/>
                <a:ea typeface="Calibri" panose="020F0502020204030204" pitchFamily="34" charset="0"/>
                <a:cs typeface="Arial" panose="020B0604020202020204" pitchFamily="34" charset="0"/>
              </a:rPr>
              <a:t>có</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các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bộ</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lọc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nhỏ</a:t>
            </a:r>
            <a:r>
              <a:rPr lang="en-US" sz="1800" b="1">
                <a:effectLst/>
                <a:latin typeface="Times New Roman" panose="02020603050405020304" pitchFamily="18" charset="0"/>
                <a:ea typeface="Calibri" panose="020F0502020204030204" pitchFamily="34" charset="0"/>
                <a:cs typeface="Arial" panose="020B0604020202020204" pitchFamily="34" charset="0"/>
              </a:rPr>
              <a:t> 3*3</a:t>
            </a: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4230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VGG16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VGG19 bao </a:t>
            </a:r>
            <a:r>
              <a:rPr lang="en-US" sz="1800" err="1">
                <a:effectLst/>
                <a:latin typeface="Times New Roman" panose="02020603050405020304" pitchFamily="18" charset="0"/>
                <a:ea typeface="Calibri" panose="020F0502020204030204" pitchFamily="34" charset="0"/>
                <a:cs typeface="Arial" panose="020B0604020202020204" pitchFamily="34" charset="0"/>
              </a:rPr>
              <a:t>gồm</a:t>
            </a:r>
            <a:r>
              <a:rPr lang="en-US" sz="1800">
                <a:effectLst/>
                <a:latin typeface="Times New Roman" panose="02020603050405020304" pitchFamily="18" charset="0"/>
                <a:ea typeface="Calibri" panose="020F0502020204030204" pitchFamily="34" charset="0"/>
                <a:cs typeface="Arial" panose="020B0604020202020204" pitchFamily="34" charset="0"/>
              </a:rPr>
              <a:t> 16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3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fully connected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5 pooling layers; </a:t>
            </a:r>
            <a:r>
              <a:rPr lang="en-US" sz="1800" err="1">
                <a:effectLst/>
                <a:latin typeface="Times New Roman" panose="02020603050405020304" pitchFamily="18" charset="0"/>
                <a:ea typeface="Calibri" panose="020F0502020204030204" pitchFamily="34" charset="0"/>
                <a:cs typeface="Arial" panose="020B0604020202020204" pitchFamily="34" charset="0"/>
              </a:rPr>
              <a:t>giống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VGG16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chập</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1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Maxpool</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block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VGG19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ở block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5. </a:t>
            </a:r>
          </a:p>
          <a:p>
            <a:pPr marL="0" marR="0" indent="457200" algn="just">
              <a:lnSpc>
                <a:spcPct val="150000"/>
              </a:lnSpc>
              <a:spcBef>
                <a:spcPts val="0"/>
              </a:spcBef>
              <a:spcAft>
                <a:spcPts val="800"/>
              </a:spcAft>
            </a:pP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nhờ</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VGG19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sâu</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nói</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trưng</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31812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err="1">
                <a:effectLst/>
                <a:latin typeface="Times New Roman" panose="02020603050405020304" pitchFamily="18" charset="0"/>
                <a:ea typeface="Calibri" panose="020F0502020204030204" pitchFamily="34" charset="0"/>
                <a:cs typeface="Arial" panose="020B0604020202020204" pitchFamily="34" charset="0"/>
              </a:rPr>
              <a:t>ResNet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Residual Network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phát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triển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bởi</a:t>
            </a:r>
            <a:r>
              <a:rPr lang="en-US" sz="1800">
                <a:effectLst/>
                <a:latin typeface="Times New Roman" panose="02020603050405020304" pitchFamily="18" charset="0"/>
                <a:ea typeface="Calibri" panose="020F0502020204030204" pitchFamily="34" charset="0"/>
                <a:cs typeface="Arial" panose="020B0604020202020204" pitchFamily="34" charset="0"/>
              </a:rPr>
              <a:t> Microsoft </a:t>
            </a:r>
            <a:r>
              <a:rPr lang="en-US" sz="1800" err="1">
                <a:effectLst/>
                <a:latin typeface="Times New Roman" panose="02020603050405020304" pitchFamily="18" charset="0"/>
                <a:ea typeface="Calibri" panose="020F0502020204030204" pitchFamily="34" charset="0"/>
                <a:cs typeface="Arial" panose="020B0604020202020204" pitchFamily="34" charset="0"/>
              </a:rPr>
              <a:t>năm</a:t>
            </a:r>
            <a:r>
              <a:rPr lang="en-US" sz="1800">
                <a:effectLst/>
                <a:latin typeface="Times New Roman" panose="02020603050405020304" pitchFamily="18" charset="0"/>
                <a:ea typeface="Calibri" panose="020F0502020204030204" pitchFamily="34" charset="0"/>
                <a:cs typeface="Arial" panose="020B0604020202020204" pitchFamily="34" charset="0"/>
              </a:rPr>
              <a:t> 2015,ResNet </a:t>
            </a:r>
            <a:r>
              <a:rPr lang="en-US" sz="1800" err="1">
                <a:effectLst/>
                <a:latin typeface="Times New Roman" panose="02020603050405020304" pitchFamily="18" charset="0"/>
                <a:ea typeface="Calibri" panose="020F0502020204030204" pitchFamily="34" charset="0"/>
                <a:cs typeface="Arial" panose="020B0604020202020204" pitchFamily="34" charset="0"/>
              </a:rPr>
              <a:t>chiến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thắng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thi</a:t>
            </a:r>
            <a:r>
              <a:rPr lang="en-US" sz="1800">
                <a:effectLst/>
                <a:latin typeface="Times New Roman" panose="02020603050405020304" pitchFamily="18" charset="0"/>
                <a:ea typeface="Calibri" panose="020F0502020204030204" pitchFamily="34" charset="0"/>
                <a:cs typeface="Arial" panose="020B0604020202020204" pitchFamily="34" charset="0"/>
              </a:rPr>
              <a:t> ImageNet ILSVRC </a:t>
            </a:r>
            <a:r>
              <a:rPr lang="en-US" sz="1800" err="1">
                <a:effectLst/>
                <a:latin typeface="Times New Roman" panose="02020603050405020304" pitchFamily="18" charset="0"/>
                <a:ea typeface="Calibri" panose="020F0502020204030204" pitchFamily="34" charset="0"/>
                <a:cs typeface="Arial" panose="020B0604020202020204" pitchFamily="34" charset="0"/>
              </a:rPr>
              <a:t>năm</a:t>
            </a:r>
            <a:r>
              <a:rPr lang="en-US" sz="1800">
                <a:effectLst/>
                <a:latin typeface="Times New Roman" panose="02020603050405020304" pitchFamily="18" charset="0"/>
                <a:ea typeface="Calibri" panose="020F0502020204030204" pitchFamily="34" charset="0"/>
                <a:cs typeface="Arial" panose="020B0604020202020204" pitchFamily="34" charset="0"/>
              </a:rPr>
              <a:t> 2015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tỷ</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lệ</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lỗi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3.57%. </a:t>
            </a:r>
            <a:r>
              <a:rPr lang="en-US" sz="1800" err="1">
                <a:effectLst/>
                <a:latin typeface="Times New Roman" panose="02020603050405020304" pitchFamily="18" charset="0"/>
                <a:ea typeface="Calibri" panose="020F0502020204030204" pitchFamily="34" charset="0"/>
                <a:cs typeface="Arial" panose="020B0604020202020204" pitchFamily="34" charset="0"/>
              </a:rPr>
              <a:t>Ngoài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còn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thi</a:t>
            </a:r>
            <a:r>
              <a:rPr lang="en-US" sz="1800">
                <a:effectLst/>
                <a:latin typeface="Times New Roman" panose="02020603050405020304" pitchFamily="18" charset="0"/>
                <a:ea typeface="Calibri" panose="020F0502020204030204" pitchFamily="34" charset="0"/>
                <a:cs typeface="Arial" panose="020B0604020202020204" pitchFamily="34" charset="0"/>
              </a:rPr>
              <a:t> ILSVRC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COCO 2015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ImageNet Detection, ImageNet localization, Coco detection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Coco segmentation</a:t>
            </a:r>
            <a:endParaRPr lang="en-US"/>
          </a:p>
        </p:txBody>
      </p:sp>
    </p:spTree>
    <p:extLst>
      <p:ext uri="{BB962C8B-B14F-4D97-AF65-F5344CB8AC3E}">
        <p14:creationId xmlns:p14="http://schemas.microsoft.com/office/powerpoint/2010/main" val="2960982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trúc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đây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cải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nhờ</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sâu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CNN. </a:t>
            </a:r>
            <a:r>
              <a:rPr lang="en-US" sz="1800" err="1">
                <a:effectLst/>
                <a:latin typeface="Times New Roman" panose="02020603050405020304" pitchFamily="18" charset="0"/>
                <a:ea typeface="Calibri" panose="020F0502020204030204" pitchFamily="34" charset="0"/>
                <a:cs typeface="Arial" panose="020B0604020202020204" pitchFamily="34" charset="0"/>
              </a:rPr>
              <a:t>Tuy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sâu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xếp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chồng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nhau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huấn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luyện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vấn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a:effectLst/>
                <a:latin typeface="Times New Roman" panose="02020603050405020304" pitchFamily="18" charset="0"/>
                <a:ea typeface="Calibri" panose="020F0502020204030204" pitchFamily="34" charset="0"/>
                <a:cs typeface="Arial" panose="020B0604020202020204" pitchFamily="34" charset="0"/>
              </a:rPr>
              <a:t>vanishing gradient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bão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hòa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hoặc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giảm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p>
          <a:p>
            <a:endParaRPr lang="en-US"/>
          </a:p>
        </p:txBody>
      </p:sp>
    </p:spTree>
    <p:extLst>
      <p:ext uri="{BB962C8B-B14F-4D97-AF65-F5344CB8AC3E}">
        <p14:creationId xmlns:p14="http://schemas.microsoft.com/office/powerpoint/2010/main" val="747287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Để</a:t>
            </a:r>
            <a:r>
              <a:rPr lang="en-US"/>
              <a:t> </a:t>
            </a:r>
            <a:r>
              <a:rPr lang="en-US" err="1"/>
              <a:t>giải</a:t>
            </a:r>
            <a:r>
              <a:rPr lang="en-US"/>
              <a:t> </a:t>
            </a:r>
            <a:r>
              <a:rPr lang="en-US" err="1"/>
              <a:t>quyết</a:t>
            </a:r>
            <a:r>
              <a:rPr lang="en-US"/>
              <a:t> </a:t>
            </a:r>
            <a:r>
              <a:rPr lang="en-US" err="1"/>
              <a:t>vấn</a:t>
            </a:r>
            <a:r>
              <a:rPr lang="en-US"/>
              <a:t> </a:t>
            </a:r>
            <a:r>
              <a:rPr lang="en-US" err="1"/>
              <a:t>đề</a:t>
            </a:r>
            <a:r>
              <a:rPr lang="en-US"/>
              <a:t> </a:t>
            </a:r>
            <a:r>
              <a:rPr lang="en-US" err="1"/>
              <a:t>này</a:t>
            </a:r>
            <a:r>
              <a:rPr lang="en-US"/>
              <a:t> </a:t>
            </a:r>
            <a:r>
              <a:rPr lang="en-US" err="1"/>
              <a:t>sử</a:t>
            </a:r>
            <a:r>
              <a:rPr lang="en-US"/>
              <a:t> </a:t>
            </a:r>
            <a:r>
              <a:rPr lang="en-US" err="1"/>
              <a:t>dụng</a:t>
            </a:r>
            <a:r>
              <a:rPr lang="en-US"/>
              <a:t> </a:t>
            </a:r>
            <a:r>
              <a:rPr lang="en-US" err="1"/>
              <a:t>kết</a:t>
            </a:r>
            <a:r>
              <a:rPr lang="en-US"/>
              <a:t> </a:t>
            </a:r>
            <a:r>
              <a:rPr lang="en-US" err="1"/>
              <a:t>nối</a:t>
            </a:r>
            <a:r>
              <a:rPr lang="en-US"/>
              <a:t> “</a:t>
            </a:r>
            <a:r>
              <a:rPr lang="en-US" err="1"/>
              <a:t>tắt</a:t>
            </a:r>
            <a:r>
              <a:rPr lang="en-US"/>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tắt</a:t>
            </a:r>
            <a:r>
              <a:rPr lang="en-US" sz="1800">
                <a:effectLst/>
                <a:latin typeface="Times New Roman" panose="02020603050405020304" pitchFamily="18" charset="0"/>
                <a:ea typeface="Calibri" panose="020F0502020204030204" pitchFamily="34" charset="0"/>
                <a:cs typeface="Arial" panose="020B0604020202020204" pitchFamily="34" charset="0"/>
              </a:rPr>
              <a:t> (skip connection) </a:t>
            </a:r>
            <a:r>
              <a:rPr lang="en-US" sz="1800" err="1">
                <a:effectLst/>
                <a:latin typeface="Times New Roman" panose="02020603050405020304" pitchFamily="18" charset="0"/>
                <a:ea typeface="Calibri" panose="020F0502020204030204" pitchFamily="34" charset="0"/>
                <a:cs typeface="Arial" panose="020B0604020202020204" pitchFamily="34" charset="0"/>
              </a:rPr>
              <a:t>giúp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thông</a:t>
            </a:r>
            <a:r>
              <a:rPr lang="en-US" sz="1800">
                <a:effectLst/>
                <a:latin typeface="Times New Roman" panose="02020603050405020304" pitchFamily="18" charset="0"/>
                <a:ea typeface="Calibri" panose="020F0502020204030204" pitchFamily="34" charset="0"/>
                <a:cs typeface="Arial" panose="020B0604020202020204" pitchFamily="34" charset="0"/>
              </a:rPr>
              <a:t> tin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đồng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xuyên</a:t>
            </a:r>
            <a:r>
              <a:rPr lang="en-US" sz="1800">
                <a:effectLst/>
                <a:latin typeface="Times New Roman" panose="02020603050405020304" pitchFamily="18" charset="0"/>
                <a:ea typeface="Calibri" panose="020F0502020204030204" pitchFamily="34" charset="0"/>
                <a:cs typeface="Arial" panose="020B0604020202020204" pitchFamily="34" charset="0"/>
              </a:rPr>
              <a:t> qua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hay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vậy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gọi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Residual Block</a:t>
            </a:r>
          </a:p>
          <a:p>
            <a:r>
              <a:rPr lang="en-US" sz="1800">
                <a:effectLst/>
                <a:latin typeface="Times New Roman" panose="02020603050405020304" pitchFamily="18" charset="0"/>
                <a:ea typeface="Calibri" panose="020F0502020204030204" pitchFamily="34" charset="0"/>
                <a:cs typeface="Arial" panose="020B0604020202020204" pitchFamily="34" charset="0"/>
              </a:rPr>
              <a:t>Ý </a:t>
            </a:r>
            <a:r>
              <a:rPr lang="en-US" sz="1800" err="1">
                <a:effectLst/>
                <a:latin typeface="Times New Roman" panose="02020603050405020304" pitchFamily="18" charset="0"/>
                <a:ea typeface="Calibri" panose="020F0502020204030204" pitchFamily="34" charset="0"/>
                <a:cs typeface="Arial" panose="020B0604020202020204" pitchFamily="34" charset="0"/>
              </a:rPr>
              <a:t>tưởng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Residual Block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Feedfoward</a:t>
            </a:r>
            <a:r>
              <a:rPr lang="en-US" sz="1800">
                <a:effectLst/>
                <a:latin typeface="Times New Roman" panose="02020603050405020304" pitchFamily="18" charset="0"/>
                <a:ea typeface="Calibri" panose="020F0502020204030204" pitchFamily="34" charset="0"/>
                <a:cs typeface="Arial" panose="020B0604020202020204" pitchFamily="34" charset="0"/>
              </a:rPr>
              <a:t> x(input) qua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conv-max-conv.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dễ</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thêm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layer </a:t>
            </a:r>
            <a:r>
              <a:rPr lang="en-US" sz="1800" err="1">
                <a:effectLst/>
                <a:latin typeface="Times New Roman" panose="02020603050405020304" pitchFamily="18" charset="0"/>
                <a:ea typeface="Calibri" panose="020F0502020204030204" pitchFamily="34" charset="0"/>
                <a:cs typeface="Arial" panose="020B0604020202020204" pitchFamily="34" charset="0"/>
              </a:rPr>
              <a:t>trước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chống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hàm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0</a:t>
            </a:r>
            <a:endParaRPr lang="en-US"/>
          </a:p>
        </p:txBody>
      </p:sp>
    </p:spTree>
    <p:extLst>
      <p:ext uri="{BB962C8B-B14F-4D97-AF65-F5344CB8AC3E}">
        <p14:creationId xmlns:p14="http://schemas.microsoft.com/office/powerpoint/2010/main" val="869565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661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457200" algn="just" defTabSz="914400" rtl="0" eaLnBrk="1" fontAlgn="auto" latinLnBrk="0" hangingPunct="1">
              <a:lnSpc>
                <a:spcPct val="150000"/>
              </a:lnSpc>
              <a:spcBef>
                <a:spcPts val="0"/>
              </a:spcBef>
              <a:spcAft>
                <a:spcPts val="800"/>
              </a:spcAft>
              <a:buClr>
                <a:srgbClr val="000000"/>
              </a:buClr>
              <a:buSzPts val="1100"/>
              <a:buFont typeface="Arial"/>
              <a:buChar char="●"/>
              <a:tabLst/>
              <a:defRPr/>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VGGNet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Resnets</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phức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tạp</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lọc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Mặc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dù</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thừa</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GoogleNet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ResNet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tóm</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chập</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a:p>
          <a:p>
            <a:pPr marL="0" marR="0" indent="457200" algn="just">
              <a:lnSpc>
                <a:spcPct val="150000"/>
              </a:lnSpc>
              <a:spcBef>
                <a:spcPts val="0"/>
              </a:spcBef>
              <a:spcAft>
                <a:spcPts val="800"/>
              </a:spcAft>
            </a:pPr>
            <a:endPar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gn="just">
              <a:lnSpc>
                <a:spcPct val="150000"/>
              </a:lnSpc>
              <a:spcBef>
                <a:spcPts val="0"/>
              </a:spcBef>
              <a:spcAft>
                <a:spcPts val="800"/>
              </a:spcAft>
            </a:pPr>
            <a:endPar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gn="just">
              <a:lnSpc>
                <a:spcPct val="150000"/>
              </a:lnSpc>
              <a:spcBef>
                <a:spcPts val="0"/>
              </a:spcBef>
              <a:spcAft>
                <a:spcPts val="800"/>
              </a:spcAft>
            </a:pPr>
            <a:endPar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gn="just">
              <a:lnSpc>
                <a:spcPct val="150000"/>
              </a:lnSpc>
              <a:spcBef>
                <a:spcPts val="0"/>
              </a:spcBef>
              <a:spcAft>
                <a:spcPts val="800"/>
              </a:spcAft>
            </a:pPr>
            <a:endParaRPr lang="en-US"/>
          </a:p>
        </p:txBody>
      </p:sp>
    </p:spTree>
    <p:extLst>
      <p:ext uri="{BB962C8B-B14F-4D97-AF65-F5344CB8AC3E}">
        <p14:creationId xmlns:p14="http://schemas.microsoft.com/office/powerpoint/2010/main" val="2527945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Nhiệm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bài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tìm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nào</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158750" indent="0">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thuật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nhau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hóa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bài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dự</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bài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(binary classification),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(multiclass classification),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197747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nhiệm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0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1</a:t>
            </a:r>
          </a:p>
          <a:p>
            <a:pPr marL="158750" indent="0">
              <a:buNone/>
            </a:pP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457200" marR="0" indent="0" algn="just">
              <a:lnSpc>
                <a:spcPct val="150000"/>
              </a:lnSpc>
              <a:spcBef>
                <a:spcPts val="0"/>
              </a:spcBef>
              <a:spcAft>
                <a:spcPts val="800"/>
              </a:spcAft>
              <a:buNone/>
            </a:pPr>
            <a:endParaRPr lang="en-US" sz="13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158750" indent="0">
              <a:buNone/>
            </a:pPr>
            <a:endParaRPr lang="en-US"/>
          </a:p>
        </p:txBody>
      </p:sp>
    </p:spTree>
    <p:extLst>
      <p:ext uri="{BB962C8B-B14F-4D97-AF65-F5344CB8AC3E}">
        <p14:creationId xmlns:p14="http://schemas.microsoft.com/office/powerpoint/2010/main" val="553083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giống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lớp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niệm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a:effectLst/>
                <a:latin typeface="Times New Roman" panose="02020603050405020304" pitchFamily="18" charset="0"/>
                <a:ea typeface="Calibri" panose="020F0502020204030204" pitchFamily="34" charset="0"/>
                <a:cs typeface="Arial" panose="020B0604020202020204" pitchFamily="34" charset="0"/>
              </a:rPr>
              <a:t>. </a:t>
            </a:r>
            <a:endParaRPr lang="en-US" sz="1800"/>
          </a:p>
        </p:txBody>
      </p:sp>
    </p:spTree>
    <p:extLst>
      <p:ext uri="{BB962C8B-B14F-4D97-AF65-F5344CB8AC3E}">
        <p14:creationId xmlns:p14="http://schemas.microsoft.com/office/powerpoint/2010/main" val="3124815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924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800"/>
              </a:spcAft>
              <a:buNone/>
            </a:pPr>
            <a:r>
              <a:rPr lang="en-US" sz="1300" err="1">
                <a:effectLst/>
                <a:latin typeface="Times New Roman" panose="02020603050405020304" pitchFamily="18" charset="0"/>
                <a:ea typeface="Calibri" panose="020F0502020204030204" pitchFamily="34" charset="0"/>
                <a:cs typeface="Arial" panose="020B0604020202020204" pitchFamily="34" charset="0"/>
              </a:rPr>
              <a:t>Về</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cơ</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bản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nó</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cũng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một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dạng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phân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lớp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nhị</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phân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trong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đó</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phần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lớn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ví</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dụ</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trong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tập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huấn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luyện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thuộc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về</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lớp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bình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một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số</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ít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ví</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dụ</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thuộc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lớp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bất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300">
                <a:effectLst/>
                <a:latin typeface="Times New Roman" panose="02020603050405020304" pitchFamily="18" charset="0"/>
                <a:ea typeface="Calibri" panose="020F0502020204030204" pitchFamily="34" charset="0"/>
                <a:cs typeface="Arial" panose="020B0604020202020204" pitchFamily="34" charset="0"/>
              </a:rPr>
              <a:t>.</a:t>
            </a:r>
          </a:p>
          <a:p>
            <a:pPr marL="0" marR="0" indent="0" algn="just">
              <a:lnSpc>
                <a:spcPct val="150000"/>
              </a:lnSpc>
              <a:spcBef>
                <a:spcPts val="0"/>
              </a:spcBef>
              <a:spcAft>
                <a:spcPts val="800"/>
              </a:spcAft>
              <a:buNone/>
            </a:pPr>
            <a:endParaRPr lang="en-US" sz="13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01835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086d7286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086d7286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1800" err="1">
                <a:effectLst/>
                <a:latin typeface="Montserrat" panose="00000500000000000000" pitchFamily="2" charset="0"/>
                <a:ea typeface="Calibri" panose="020F0502020204030204" pitchFamily="34" charset="0"/>
                <a:cs typeface="Arial" panose="020B0604020202020204" pitchFamily="34" charset="0"/>
              </a:rPr>
              <a:t>Việc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này</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tương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với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chuyện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loại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x </a:t>
            </a:r>
            <a:r>
              <a:rPr lang="en-US" sz="1800" err="1">
                <a:effectLst/>
                <a:latin typeface="Montserrat" panose="00000500000000000000" pitchFamily="2" charset="0"/>
                <a:ea typeface="Calibri" panose="020F0502020204030204" pitchFamily="34" charset="0"/>
                <a:cs typeface="Arial" panose="020B0604020202020204" pitchFamily="34" charset="0"/>
              </a:rPr>
              <a:t>vào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nhóm</a:t>
            </a:r>
            <a:r>
              <a:rPr lang="en-US" sz="1800">
                <a:effectLst/>
                <a:latin typeface="Montserrat" panose="00000500000000000000" pitchFamily="2" charset="0"/>
                <a:ea typeface="Calibri" panose="020F0502020204030204" pitchFamily="34" charset="0"/>
                <a:cs typeface="Arial" panose="020B0604020202020204" pitchFamily="34" charset="0"/>
              </a:rPr>
              <a:t> y </a:t>
            </a:r>
            <a:r>
              <a:rPr lang="en-US" sz="1800" err="1">
                <a:effectLst/>
                <a:latin typeface="Montserrat" panose="00000500000000000000" pitchFamily="2" charset="0"/>
                <a:ea typeface="Calibri" panose="020F0502020204030204" pitchFamily="34" charset="0"/>
                <a:cs typeface="Arial" panose="020B0604020202020204" pitchFamily="34" charset="0"/>
              </a:rPr>
              <a:t>tương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ứng</a:t>
            </a:r>
            <a:r>
              <a:rPr lang="en-US" sz="1800">
                <a:effectLst/>
                <a:latin typeface="Montserrat" panose="00000500000000000000" pitchFamily="2" charset="0"/>
                <a:ea typeface="Calibri" panose="020F0502020204030204" pitchFamily="34" charset="0"/>
                <a:cs typeface="Arial" panose="020B0604020202020204" pitchFamily="34" charset="0"/>
              </a:rPr>
              <a:t>. </a:t>
            </a:r>
          </a:p>
          <a:p>
            <a:pPr marL="285750" lvl="0" indent="-285750" algn="l" rtl="0">
              <a:spcBef>
                <a:spcPts val="0"/>
              </a:spcBef>
              <a:spcAft>
                <a:spcPts val="0"/>
              </a:spcAft>
              <a:buFontTx/>
              <a:buChar char="-"/>
            </a:pPr>
            <a:r>
              <a:rPr lang="en-US" sz="1800" err="1">
                <a:effectLst/>
                <a:latin typeface="Montserrat" panose="00000500000000000000" pitchFamily="2" charset="0"/>
                <a:cs typeface="Arial" panose="020B0604020202020204" pitchFamily="34" charset="0"/>
              </a:rPr>
              <a:t>Dự</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báo</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thời</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tiết</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mưa</a:t>
            </a:r>
            <a:r>
              <a:rPr lang="en-US" sz="1800">
                <a:effectLst/>
                <a:latin typeface="Montserrat" panose="00000500000000000000" pitchFamily="2" charset="0"/>
                <a:cs typeface="Arial" panose="020B0604020202020204" pitchFamily="34" charset="0"/>
              </a:rPr>
              <a:t> hay ko, </a:t>
            </a:r>
            <a:r>
              <a:rPr lang="en-US" sz="1800" err="1">
                <a:effectLst/>
                <a:latin typeface="Montserrat" panose="00000500000000000000" pitchFamily="2" charset="0"/>
                <a:cs typeface="Arial" panose="020B0604020202020204" pitchFamily="34" charset="0"/>
              </a:rPr>
              <a:t>khả</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năng</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mưa</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chuẩn</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đoán</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khả</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năng</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mắc</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bệnh</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với</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các</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triệu</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chứng</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nhất</a:t>
            </a:r>
            <a:r>
              <a:rPr lang="en-US" sz="1800">
                <a:effectLst/>
                <a:latin typeface="Montserrat" panose="00000500000000000000" pitchFamily="2" charset="0"/>
                <a:cs typeface="Arial" panose="020B0604020202020204" pitchFamily="34" charset="0"/>
              </a:rPr>
              <a:t> </a:t>
            </a:r>
            <a:r>
              <a:rPr lang="en-US" sz="1800" err="1">
                <a:effectLst/>
                <a:latin typeface="Montserrat" panose="00000500000000000000" pitchFamily="2" charset="0"/>
                <a:cs typeface="Arial" panose="020B0604020202020204" pitchFamily="34" charset="0"/>
              </a:rPr>
              <a:t>định</a:t>
            </a:r>
            <a:r>
              <a:rPr lang="en-US" sz="1800">
                <a:effectLst/>
                <a:latin typeface="Montserrat" panose="00000500000000000000" pitchFamily="2" charset="0"/>
                <a:cs typeface="Arial" panose="020B0604020202020204" pitchFamily="34" charset="0"/>
              </a:rPr>
              <a:t>…</a:t>
            </a:r>
          </a:p>
          <a:p>
            <a:pPr marL="285750" lvl="0" indent="-285750" algn="l" rtl="0">
              <a:spcBef>
                <a:spcPts val="0"/>
              </a:spcBef>
              <a:spcAft>
                <a:spcPts val="0"/>
              </a:spcAft>
              <a:buFontTx/>
              <a:buChar char="-"/>
            </a:pPr>
            <a:r>
              <a:rPr lang="en-US" sz="1800" err="1">
                <a:effectLst/>
                <a:latin typeface="Montserrat" panose="00000500000000000000" pitchFamily="2" charset="0"/>
                <a:ea typeface="Calibri" panose="020F0502020204030204" pitchFamily="34" charset="0"/>
                <a:cs typeface="Arial" panose="020B0604020202020204" pitchFamily="34" charset="0"/>
              </a:rPr>
              <a:t>Hồi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quy</a:t>
            </a:r>
            <a:r>
              <a:rPr lang="en-US" sz="1800">
                <a:effectLst/>
                <a:latin typeface="Montserrat" panose="00000500000000000000" pitchFamily="2" charset="0"/>
                <a:ea typeface="Calibri" panose="020F0502020204030204" pitchFamily="34" charset="0"/>
                <a:cs typeface="Arial" panose="020B0604020202020204" pitchFamily="34" charset="0"/>
              </a:rPr>
              <a:t> Logistic </a:t>
            </a:r>
            <a:r>
              <a:rPr lang="en-US" sz="1800" err="1">
                <a:effectLst/>
                <a:latin typeface="Montserrat" panose="00000500000000000000" pitchFamily="2" charset="0"/>
                <a:ea typeface="Calibri" panose="020F0502020204030204" pitchFamily="34" charset="0"/>
                <a:cs typeface="Arial" panose="020B0604020202020204" pitchFamily="34" charset="0"/>
              </a:rPr>
              <a:t>mô</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hóa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liệu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bằng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sử</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hàm</a:t>
            </a:r>
            <a:r>
              <a:rPr lang="en-US" sz="1800">
                <a:effectLst/>
                <a:latin typeface="Montserrat" panose="00000500000000000000" pitchFamily="2" charset="0"/>
                <a:ea typeface="Calibri" panose="020F0502020204030204" pitchFamily="34" charset="0"/>
                <a:cs typeface="Arial" panose="020B0604020202020204" pitchFamily="34" charset="0"/>
              </a:rPr>
              <a:t> sigmoid, </a:t>
            </a:r>
            <a:r>
              <a:rPr lang="en-US" sz="1800" err="1">
                <a:effectLst/>
                <a:latin typeface="Montserrat" panose="00000500000000000000" pitchFamily="2" charset="0"/>
                <a:ea typeface="Calibri" panose="020F0502020204030204" pitchFamily="34" charset="0"/>
                <a:cs typeface="Arial" panose="020B0604020202020204" pitchFamily="34" charset="0"/>
              </a:rPr>
              <a:t>đưa</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đầu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ra</a:t>
            </a:r>
            <a:r>
              <a:rPr lang="en-US" sz="1800">
                <a:effectLst/>
                <a:latin typeface="Montserrat" panose="00000500000000000000" pitchFamily="2" charset="0"/>
                <a:ea typeface="Calibri" panose="020F0502020204030204" pitchFamily="34" charset="0"/>
                <a:cs typeface="Arial" panose="020B0604020202020204" pitchFamily="34" charset="0"/>
              </a:rPr>
              <a:t>…</a:t>
            </a:r>
            <a:endParaRPr lang="en-US" sz="1800">
              <a:effectLst/>
              <a:latin typeface="Montserrat" panose="00000500000000000000" pitchFamily="2" charset="0"/>
              <a:cs typeface="Arial" panose="020B0604020202020204" pitchFamily="34" charset="0"/>
            </a:endParaRPr>
          </a:p>
        </p:txBody>
      </p:sp>
    </p:spTree>
    <p:extLst>
      <p:ext uri="{BB962C8B-B14F-4D97-AF65-F5344CB8AC3E}">
        <p14:creationId xmlns:p14="http://schemas.microsoft.com/office/powerpoint/2010/main" val="82527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086d7286d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086d7286d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18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086d728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086d728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Montserrat" panose="00000500000000000000" pitchFamily="2" charset="0"/>
                <a:ea typeface="Calibri" panose="020F0502020204030204" pitchFamily="34" charset="0"/>
              </a:rPr>
              <a:t>bộ</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dữ</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liệu</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BreakHis</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có</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sẵn</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và</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công</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khai</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được</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thu</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thập</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xây</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dựng</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với</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sự</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hợp</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tác</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của</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Phòng</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thí</a:t>
            </a:r>
            <a:r>
              <a:rPr lang="en-US" sz="1800">
                <a:effectLst/>
                <a:latin typeface="Montserrat" panose="00000500000000000000" pitchFamily="2" charset="0"/>
                <a:ea typeface="Calibri" panose="020F0502020204030204" pitchFamily="34" charset="0"/>
              </a:rPr>
              <a:t> </a:t>
            </a:r>
            <a:r>
              <a:rPr lang="en-US" sz="1800" err="1">
                <a:effectLst/>
                <a:latin typeface="Montserrat" panose="00000500000000000000" pitchFamily="2" charset="0"/>
                <a:ea typeface="Calibri" panose="020F0502020204030204" pitchFamily="34" charset="0"/>
              </a:rPr>
              <a:t>nghiệm</a:t>
            </a:r>
            <a:r>
              <a:rPr lang="en-US" sz="1800">
                <a:effectLst/>
                <a:latin typeface="Montserrat" panose="00000500000000000000" pitchFamily="2" charset="0"/>
                <a:ea typeface="Calibri" panose="020F0502020204030204" pitchFamily="34" charset="0"/>
              </a:rPr>
              <a:t> (P&amp;D), Parana, Brazil. </a:t>
            </a:r>
            <a:endParaRPr/>
          </a:p>
        </p:txBody>
      </p:sp>
    </p:spTree>
    <p:extLst>
      <p:ext uri="{BB962C8B-B14F-4D97-AF65-F5344CB8AC3E}">
        <p14:creationId xmlns:p14="http://schemas.microsoft.com/office/powerpoint/2010/main" val="809655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88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720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52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86d7286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86d72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Montserrat" panose="00000500000000000000" pitchFamily="2" charset="0"/>
                <a:ea typeface="Calibri" panose="020F0502020204030204" pitchFamily="34" charset="0"/>
                <a:cs typeface="Arial" panose="020B0604020202020204" pitchFamily="34" charset="0"/>
              </a:rPr>
              <a:t>Tăng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cường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liệu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tiếp</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cận</a:t>
            </a:r>
            <a:r>
              <a:rPr lang="en-US" sz="1800">
                <a:effectLst/>
                <a:latin typeface="Montserrat" panose="00000500000000000000" pitchFamily="2" charset="0"/>
                <a:ea typeface="Calibri" panose="020F0502020204030204" pitchFamily="34" charset="0"/>
                <a:cs typeface="Arial" panose="020B0604020202020204" pitchFamily="34" charset="0"/>
              </a:rPr>
              <a:t> để </a:t>
            </a:r>
            <a:r>
              <a:rPr lang="en-US" sz="1800" err="1">
                <a:effectLst/>
                <a:latin typeface="Montserrat" panose="00000500000000000000" pitchFamily="2" charset="0"/>
                <a:ea typeface="Calibri" panose="020F0502020204030204" pitchFamily="34" charset="0"/>
                <a:cs typeface="Arial" panose="020B0604020202020204" pitchFamily="34" charset="0"/>
              </a:rPr>
              <a:t>mở</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rộng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bộ</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liệu</a:t>
            </a:r>
            <a:r>
              <a:rPr lang="en-US" sz="1800">
                <a:effectLst/>
                <a:latin typeface="Montserrat" panose="00000500000000000000" pitchFamily="2" charset="0"/>
                <a:ea typeface="Calibri" panose="020F0502020204030204" pitchFamily="34" charset="0"/>
                <a:cs typeface="Arial" panose="020B0604020202020204" pitchFamily="34" charset="0"/>
              </a:rPr>
              <a:t> nhằm giảm </a:t>
            </a:r>
            <a:r>
              <a:rPr lang="en-US" sz="1800" err="1">
                <a:effectLst/>
                <a:latin typeface="Montserrat" panose="00000500000000000000" pitchFamily="2" charset="0"/>
                <a:ea typeface="Calibri" panose="020F0502020204030204" pitchFamily="34" charset="0"/>
                <a:cs typeface="Arial" panose="020B0604020202020204" pitchFamily="34" charset="0"/>
              </a:rPr>
              <a:t>bớt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vấn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đề</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kích</a:t>
            </a:r>
            <a:r>
              <a:rPr lang="en-US" sz="1800">
                <a:effectLst/>
                <a:latin typeface="Montserrat" panose="00000500000000000000" pitchFamily="2" charset="0"/>
                <a:ea typeface="Calibri" panose="020F0502020204030204" pitchFamily="34" charset="0"/>
                <a:cs typeface="Arial" panose="020B0604020202020204" pitchFamily="34" charset="0"/>
              </a:rPr>
              <a:t> thước hạn chế của </a:t>
            </a:r>
            <a:r>
              <a:rPr lang="en-US" sz="1800" err="1">
                <a:effectLst/>
                <a:latin typeface="Montserrat" panose="00000500000000000000" pitchFamily="2" charset="0"/>
                <a:ea typeface="Calibri" panose="020F0502020204030204" pitchFamily="34" charset="0"/>
                <a:cs typeface="Arial" panose="020B0604020202020204" pitchFamily="34" charset="0"/>
              </a:rPr>
              <a:t>dữ</a:t>
            </a:r>
            <a:r>
              <a:rPr lang="en-US" sz="1800">
                <a:effectLst/>
                <a:latin typeface="Montserrat" panose="00000500000000000000" pitchFamily="2" charset="0"/>
                <a:ea typeface="Calibri" panose="020F0502020204030204" pitchFamily="34" charset="0"/>
                <a:cs typeface="Arial" panose="020B0604020202020204" pitchFamily="34" charset="0"/>
              </a:rPr>
              <a:t> liệu.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Montserrat" panose="00000500000000000000" pitchFamily="2"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Montserrat" panose="00000500000000000000" pitchFamily="2" charset="0"/>
                <a:ea typeface="Calibri" panose="020F0502020204030204" pitchFamily="34" charset="0"/>
                <a:cs typeface="Arial" panose="020B0604020202020204" pitchFamily="34" charset="0"/>
              </a:rPr>
              <a:t>…..</a:t>
            </a:r>
            <a:r>
              <a:rPr lang="vi-VN" sz="1800">
                <a:effectLst/>
                <a:latin typeface="Montserrat" panose="00000500000000000000" pitchFamily="2" charset="0"/>
                <a:ea typeface="Calibri" panose="020F0502020204030204" pitchFamily="34" charset="0"/>
                <a:cs typeface="Arial" panose="020B0604020202020204" pitchFamily="34" charset="0"/>
              </a:rPr>
              <a:t>Nhưng tất cả các phương pháp tăng cường được sử dụng cho </a:t>
            </a:r>
            <a:r>
              <a:rPr lang="vi-VN" sz="1800" b="1">
                <a:effectLst/>
                <a:latin typeface="Montserrat" panose="00000500000000000000" pitchFamily="2" charset="0"/>
                <a:ea typeface="Calibri" panose="020F0502020204030204" pitchFamily="34" charset="0"/>
                <a:cs typeface="Arial" panose="020B0604020202020204" pitchFamily="34" charset="0"/>
              </a:rPr>
              <a:t>hình ảnh tự nhiên </a:t>
            </a:r>
            <a:r>
              <a:rPr lang="vi-VN" sz="1800">
                <a:effectLst/>
                <a:latin typeface="Montserrat" panose="00000500000000000000" pitchFamily="2" charset="0"/>
                <a:ea typeface="Calibri" panose="020F0502020204030204" pitchFamily="34" charset="0"/>
                <a:cs typeface="Arial" panose="020B0604020202020204" pitchFamily="34" charset="0"/>
              </a:rPr>
              <a:t>thì không phù hợp cho tệp dữ liệu hình ảnh y tế </a:t>
            </a:r>
            <a:r>
              <a:rPr lang="vi-VN" sz="1800" b="1">
                <a:effectLst/>
                <a:latin typeface="Montserrat" panose="00000500000000000000" pitchFamily="2" charset="0"/>
                <a:ea typeface="Calibri" panose="020F0502020204030204" pitchFamily="34" charset="0"/>
                <a:cs typeface="Arial" panose="020B0604020202020204" pitchFamily="34" charset="0"/>
              </a:rPr>
              <a:t>vì nó có thể làm mất đi </a:t>
            </a:r>
            <a:r>
              <a:rPr lang="en-US" sz="1800" b="1">
                <a:effectLst/>
                <a:latin typeface="Montserrat" panose="00000500000000000000" pitchFamily="2" charset="0"/>
                <a:ea typeface="Calibri" panose="020F0502020204030204" pitchFamily="34" charset="0"/>
                <a:cs typeface="Arial" panose="020B0604020202020204" pitchFamily="34" charset="0"/>
              </a:rPr>
              <a:t>ngữ nghĩa</a:t>
            </a:r>
          </a:p>
          <a:p>
            <a:pPr marL="0" lvl="0" indent="0" algn="l" rtl="0">
              <a:spcBef>
                <a:spcPts val="0"/>
              </a:spcBef>
              <a:spcAft>
                <a:spcPts val="0"/>
              </a:spcAft>
              <a:buNone/>
            </a:pPr>
            <a:endParaRPr/>
          </a:p>
        </p:txBody>
      </p:sp>
    </p:spTree>
    <p:extLst>
      <p:ext uri="{BB962C8B-B14F-4D97-AF65-F5344CB8AC3E}">
        <p14:creationId xmlns:p14="http://schemas.microsoft.com/office/powerpoint/2010/main" val="539987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86d7286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86d72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Montserrat" panose="00000500000000000000" pitchFamily="2" charset="0"/>
                <a:ea typeface="Calibri" panose="020F0502020204030204" pitchFamily="34" charset="0"/>
                <a:cs typeface="Arial" panose="020B0604020202020204" pitchFamily="34" charset="0"/>
              </a:rPr>
              <a:t>Yếu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tố</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phóng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biết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tới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với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một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vai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trò</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quan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trọng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trong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việc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tích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mô</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học</a:t>
            </a:r>
            <a:r>
              <a:rPr lang="en-US" sz="1800">
                <a:effectLst/>
                <a:latin typeface="Montserrat" panose="00000500000000000000" pitchFamily="2" charset="0"/>
                <a:ea typeface="Calibri" panose="020F0502020204030204" pitchFamily="34" charset="0"/>
                <a:cs typeface="Arial" panose="020B0604020202020204" pitchFamily="34" charset="0"/>
              </a:rPr>
              <a:t>….</a:t>
            </a:r>
          </a:p>
          <a:p>
            <a:pPr marL="0" lvl="0" indent="0" algn="l" rtl="0">
              <a:spcBef>
                <a:spcPts val="0"/>
              </a:spcBef>
              <a:spcAft>
                <a:spcPts val="0"/>
              </a:spcAft>
              <a:buNone/>
            </a:pPr>
            <a:endParaRPr lang="en-US" sz="1800">
              <a:effectLst/>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Montserrat" panose="00000500000000000000" pitchFamily="2" charset="0"/>
                <a:ea typeface="Calibri" panose="020F0502020204030204" pitchFamily="34" charset="0"/>
                <a:cs typeface="Arial" panose="020B0604020202020204" pitchFamily="34" charset="0"/>
              </a:rPr>
              <a:t>hình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ảnh</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với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nhiều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yếu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tố</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phóng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cũng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đã</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được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nhóm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giả</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xem</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xét</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và</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sử</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dụng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phân</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loại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khác</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nhau</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cho</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hệ</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số</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phóng</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đại</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cụ</a:t>
            </a:r>
            <a:r>
              <a:rPr lang="en-US" sz="1800">
                <a:effectLst/>
                <a:latin typeface="Montserrat" panose="00000500000000000000" pitchFamily="2" charset="0"/>
                <a:ea typeface="Calibri" panose="020F0502020204030204" pitchFamily="34" charset="0"/>
                <a:cs typeface="Arial" panose="020B0604020202020204" pitchFamily="34" charset="0"/>
              </a:rPr>
              <a:t> </a:t>
            </a:r>
            <a:r>
              <a:rPr lang="en-US" sz="1800" err="1">
                <a:effectLst/>
                <a:latin typeface="Montserrat" panose="00000500000000000000" pitchFamily="2" charset="0"/>
                <a:ea typeface="Calibri" panose="020F0502020204030204" pitchFamily="34" charset="0"/>
                <a:cs typeface="Arial" panose="020B0604020202020204" pitchFamily="34" charset="0"/>
              </a:rPr>
              <a:t>thể</a:t>
            </a:r>
            <a:r>
              <a:rPr lang="en-US" sz="1800">
                <a:effectLst/>
                <a:latin typeface="Montserrat" panose="00000500000000000000" pitchFamily="2" charset="0"/>
                <a:ea typeface="Calibri" panose="020F0502020204030204" pitchFamily="34" charset="0"/>
                <a:cs typeface="Arial" panose="020B0604020202020204" pitchFamily="34" charset="0"/>
              </a:rPr>
              <a:t> (40x, 100x, 200x, 400x).</a:t>
            </a:r>
          </a:p>
          <a:p>
            <a:pPr marL="0" lvl="0" indent="0" algn="l" rtl="0">
              <a:spcBef>
                <a:spcPts val="0"/>
              </a:spcBef>
              <a:spcAft>
                <a:spcPts val="0"/>
              </a:spcAft>
              <a:buNone/>
            </a:pPr>
            <a:endParaRPr/>
          </a:p>
        </p:txBody>
      </p:sp>
    </p:spTree>
    <p:extLst>
      <p:ext uri="{BB962C8B-B14F-4D97-AF65-F5344CB8AC3E}">
        <p14:creationId xmlns:p14="http://schemas.microsoft.com/office/powerpoint/2010/main" val="1906703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086d7286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086d72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893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086d7286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086d7286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92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43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011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45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686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151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7a0f783b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7a0f783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4682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APS chính là phần diện tích phía dưới đường Precision-Recall Curve.</a:t>
            </a:r>
          </a:p>
          <a:p>
            <a:pPr marL="0" lvl="0" indent="0" algn="l" rtl="0">
              <a:spcBef>
                <a:spcPts val="0"/>
              </a:spcBef>
              <a:spcAft>
                <a:spcPts val="0"/>
              </a:spcAft>
              <a:buNone/>
            </a:pPr>
            <a:r>
              <a:rPr lang="vi-VN"/>
              <a:t>Tương tự như ROC curve, chúng ta cũng có thể đánh giá mô hình dựa trên việc thay đổi một ngưỡng và quan sát giá trị của Precision và Recall</a:t>
            </a:r>
          </a:p>
        </p:txBody>
      </p:sp>
    </p:spTree>
    <p:extLst>
      <p:ext uri="{BB962C8B-B14F-4D97-AF65-F5344CB8AC3E}">
        <p14:creationId xmlns:p14="http://schemas.microsoft.com/office/powerpoint/2010/main" val="3727754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058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90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332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628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Trong</a:t>
            </a:r>
            <a:r>
              <a:rPr lang="en-US"/>
              <a:t> transfer learning </a:t>
            </a:r>
            <a:r>
              <a:rPr lang="en-US" err="1"/>
              <a:t>thì</a:t>
            </a:r>
            <a:r>
              <a:rPr lang="en-US"/>
              <a:t> </a:t>
            </a:r>
            <a:r>
              <a:rPr lang="en-US" err="1"/>
              <a:t>resnet</a:t>
            </a:r>
            <a:r>
              <a:rPr lang="en-US"/>
              <a:t> </a:t>
            </a:r>
            <a:r>
              <a:rPr lang="en-US" err="1"/>
              <a:t>đã</a:t>
            </a:r>
            <a:r>
              <a:rPr lang="en-US"/>
              <a:t> </a:t>
            </a:r>
            <a:r>
              <a:rPr lang="en-US" err="1"/>
              <a:t>cung</a:t>
            </a:r>
            <a:r>
              <a:rPr lang="en-US"/>
              <a:t> </a:t>
            </a:r>
            <a:r>
              <a:rPr lang="en-US" err="1"/>
              <a:t>cấp</a:t>
            </a:r>
            <a:r>
              <a:rPr lang="en-US"/>
              <a:t> </a:t>
            </a:r>
            <a:r>
              <a:rPr lang="en-US" err="1"/>
              <a:t>kêt</a:t>
            </a:r>
            <a:r>
              <a:rPr lang="en-US"/>
              <a:t> </a:t>
            </a:r>
            <a:r>
              <a:rPr lang="en-US" err="1"/>
              <a:t>quả</a:t>
            </a:r>
            <a:r>
              <a:rPr lang="en-US"/>
              <a:t> </a:t>
            </a:r>
            <a:r>
              <a:rPr lang="en-US" err="1"/>
              <a:t>không</a:t>
            </a:r>
            <a:r>
              <a:rPr lang="en-US"/>
              <a:t> </a:t>
            </a:r>
            <a:r>
              <a:rPr lang="en-US" err="1"/>
              <a:t>đạt</a:t>
            </a:r>
            <a:r>
              <a:rPr lang="en-US"/>
              <a:t> </a:t>
            </a:r>
            <a:r>
              <a:rPr lang="en-US" err="1"/>
              <a:t>yêu</a:t>
            </a:r>
            <a:r>
              <a:rPr lang="en-US"/>
              <a:t> </a:t>
            </a:r>
            <a:r>
              <a:rPr lang="en-US" err="1"/>
              <a:t>cầu</a:t>
            </a:r>
            <a:r>
              <a:rPr lang="en-US"/>
              <a:t> qua </a:t>
            </a:r>
            <a:r>
              <a:rPr lang="en-US" err="1"/>
              <a:t>bộ</a:t>
            </a:r>
            <a:r>
              <a:rPr lang="en-US"/>
              <a:t> </a:t>
            </a:r>
            <a:r>
              <a:rPr lang="en-US" err="1"/>
              <a:t>dữ</a:t>
            </a:r>
            <a:r>
              <a:rPr lang="en-US"/>
              <a:t> </a:t>
            </a:r>
            <a:r>
              <a:rPr lang="en-US" err="1"/>
              <a:t>liệu</a:t>
            </a:r>
            <a:r>
              <a:rPr lang="en-US"/>
              <a:t>.</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318142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Ở </a:t>
            </a:r>
            <a:r>
              <a:rPr lang="en-US" err="1"/>
              <a:t>bảng</a:t>
            </a:r>
            <a:r>
              <a:rPr lang="en-US"/>
              <a:t> 2 </a:t>
            </a:r>
            <a:r>
              <a:rPr lang="en-US" err="1"/>
              <a:t>thì</a:t>
            </a:r>
            <a:r>
              <a:rPr lang="en-US"/>
              <a:t> 2 </a:t>
            </a:r>
            <a:r>
              <a:rPr lang="en-US" err="1"/>
              <a:t>mạng</a:t>
            </a:r>
            <a:r>
              <a:rPr lang="en-US"/>
              <a:t> </a:t>
            </a:r>
            <a:r>
              <a:rPr lang="en-US" err="1"/>
              <a:t>kiến</a:t>
            </a:r>
            <a:r>
              <a:rPr lang="en-US"/>
              <a:t> </a:t>
            </a:r>
            <a:r>
              <a:rPr lang="en-US" err="1"/>
              <a:t>trúc</a:t>
            </a:r>
            <a:r>
              <a:rPr lang="en-US"/>
              <a:t> vgg16-19 </a:t>
            </a:r>
            <a:r>
              <a:rPr lang="en-US" err="1"/>
              <a:t>đều</a:t>
            </a:r>
            <a:r>
              <a:rPr lang="en-US"/>
              <a:t> </a:t>
            </a:r>
            <a:r>
              <a:rPr lang="en-US" err="1"/>
              <a:t>thiên</a:t>
            </a:r>
            <a:r>
              <a:rPr lang="en-US"/>
              <a:t> </a:t>
            </a:r>
            <a:r>
              <a:rPr lang="en-US" err="1"/>
              <a:t>vị</a:t>
            </a:r>
            <a:r>
              <a:rPr lang="en-US"/>
              <a:t> 1 </a:t>
            </a:r>
            <a:r>
              <a:rPr lang="en-US" err="1"/>
              <a:t>lớp</a:t>
            </a:r>
            <a:r>
              <a:rPr lang="en-US"/>
              <a:t>, </a:t>
            </a:r>
            <a:r>
              <a:rPr lang="en-US" err="1"/>
              <a:t>điều</a:t>
            </a:r>
            <a:r>
              <a:rPr lang="en-US"/>
              <a:t> </a:t>
            </a:r>
            <a:r>
              <a:rPr lang="en-US" err="1"/>
              <a:t>này</a:t>
            </a:r>
            <a:r>
              <a:rPr lang="en-US"/>
              <a:t> </a:t>
            </a:r>
            <a:r>
              <a:rPr lang="en-US" err="1"/>
              <a:t>được</a:t>
            </a:r>
            <a:r>
              <a:rPr lang="en-US"/>
              <a:t> </a:t>
            </a:r>
            <a:r>
              <a:rPr lang="en-US" err="1"/>
              <a:t>thấy</a:t>
            </a:r>
            <a:r>
              <a:rPr lang="en-US"/>
              <a:t> </a:t>
            </a:r>
            <a:r>
              <a:rPr lang="en-US" err="1"/>
              <a:t>rõ</a:t>
            </a:r>
            <a:r>
              <a:rPr lang="en-US"/>
              <a:t> qua </a:t>
            </a:r>
            <a:r>
              <a:rPr lang="en-US" err="1"/>
              <a:t>giá</a:t>
            </a:r>
            <a:r>
              <a:rPr lang="en-US"/>
              <a:t> </a:t>
            </a:r>
            <a:r>
              <a:rPr lang="en-US" err="1"/>
              <a:t>trị</a:t>
            </a:r>
            <a:r>
              <a:rPr lang="en-US"/>
              <a:t> recall, </a:t>
            </a:r>
            <a:r>
              <a:rPr lang="en-US" err="1"/>
              <a:t>giá</a:t>
            </a:r>
            <a:r>
              <a:rPr lang="en-US"/>
              <a:t> </a:t>
            </a:r>
            <a:r>
              <a:rPr lang="en-US" err="1"/>
              <a:t>trị</a:t>
            </a:r>
            <a:r>
              <a:rPr lang="en-US"/>
              <a:t> </a:t>
            </a:r>
            <a:r>
              <a:rPr lang="en-US" err="1"/>
              <a:t>này</a:t>
            </a:r>
            <a:r>
              <a:rPr lang="en-US"/>
              <a:t> </a:t>
            </a:r>
            <a:r>
              <a:rPr lang="en-US" err="1"/>
              <a:t>cao</a:t>
            </a:r>
            <a:r>
              <a:rPr lang="en-US"/>
              <a:t> </a:t>
            </a:r>
            <a:r>
              <a:rPr lang="en-US" err="1"/>
              <a:t>với</a:t>
            </a:r>
            <a:r>
              <a:rPr lang="en-US"/>
              <a:t> 1 </a:t>
            </a:r>
            <a:r>
              <a:rPr lang="en-US" err="1"/>
              <a:t>lớp</a:t>
            </a:r>
            <a:r>
              <a:rPr lang="en-US"/>
              <a:t> </a:t>
            </a:r>
            <a:r>
              <a:rPr lang="en-US" err="1"/>
              <a:t>cụ</a:t>
            </a:r>
            <a:r>
              <a:rPr lang="en-US"/>
              <a:t> </a:t>
            </a:r>
            <a:r>
              <a:rPr lang="en-US" err="1"/>
              <a:t>thể</a:t>
            </a:r>
            <a:r>
              <a:rPr lang="en-US"/>
              <a:t> </a:t>
            </a:r>
            <a:r>
              <a:rPr lang="en-US" err="1"/>
              <a:t>và</a:t>
            </a:r>
            <a:r>
              <a:rPr lang="en-US"/>
              <a:t> </a:t>
            </a:r>
            <a:r>
              <a:rPr lang="en-US" err="1"/>
              <a:t>thấp</a:t>
            </a:r>
            <a:r>
              <a:rPr lang="en-US"/>
              <a:t> </a:t>
            </a:r>
            <a:r>
              <a:rPr lang="en-US" err="1"/>
              <a:t>đối</a:t>
            </a:r>
            <a:r>
              <a:rPr lang="en-US"/>
              <a:t> </a:t>
            </a:r>
            <a:r>
              <a:rPr lang="en-US" err="1"/>
              <a:t>với</a:t>
            </a:r>
            <a:r>
              <a:rPr lang="en-US"/>
              <a:t> </a:t>
            </a:r>
            <a:r>
              <a:rPr lang="en-US" err="1"/>
              <a:t>các</a:t>
            </a:r>
            <a:r>
              <a:rPr lang="en-US"/>
              <a:t> </a:t>
            </a:r>
            <a:r>
              <a:rPr lang="en-US" err="1"/>
              <a:t>lớp</a:t>
            </a:r>
            <a:r>
              <a:rPr lang="en-US"/>
              <a:t> </a:t>
            </a:r>
            <a:r>
              <a:rPr lang="en-US" err="1"/>
              <a:t>khác</a:t>
            </a:r>
            <a:r>
              <a:rPr lang="en-US"/>
              <a:t>, </a:t>
            </a:r>
            <a:r>
              <a:rPr lang="en-US" err="1"/>
              <a:t>nhưng</a:t>
            </a:r>
            <a:r>
              <a:rPr lang="en-US"/>
              <a:t> </a:t>
            </a:r>
            <a:r>
              <a:rPr lang="en-US" err="1"/>
              <a:t>resnet</a:t>
            </a:r>
            <a:r>
              <a:rPr lang="en-US"/>
              <a:t> </a:t>
            </a:r>
            <a:r>
              <a:rPr lang="en-US" err="1"/>
              <a:t>nhạy</a:t>
            </a:r>
            <a:r>
              <a:rPr lang="en-US"/>
              <a:t> </a:t>
            </a:r>
            <a:r>
              <a:rPr lang="en-US" err="1"/>
              <a:t>với</a:t>
            </a:r>
            <a:r>
              <a:rPr lang="en-US"/>
              <a:t> </a:t>
            </a:r>
            <a:r>
              <a:rPr lang="en-US" err="1"/>
              <a:t>cả</a:t>
            </a:r>
            <a:r>
              <a:rPr lang="en-US"/>
              <a:t> 2 </a:t>
            </a:r>
            <a:r>
              <a:rPr lang="en-US" err="1"/>
              <a:t>lớp</a:t>
            </a:r>
            <a:r>
              <a:rPr lang="en-US"/>
              <a:t> </a:t>
            </a:r>
            <a:r>
              <a:rPr lang="en-US" err="1"/>
              <a:t>sẽ</a:t>
            </a:r>
            <a:r>
              <a:rPr lang="en-US"/>
              <a:t> </a:t>
            </a:r>
            <a:r>
              <a:rPr lang="en-US" err="1"/>
              <a:t>hỗ</a:t>
            </a:r>
            <a:r>
              <a:rPr lang="en-US"/>
              <a:t> </a:t>
            </a:r>
            <a:r>
              <a:rPr lang="en-US" err="1"/>
              <a:t>trợ</a:t>
            </a:r>
            <a:r>
              <a:rPr lang="en-US"/>
              <a:t> </a:t>
            </a:r>
            <a:r>
              <a:rPr lang="en-US" err="1"/>
              <a:t>hoạt</a:t>
            </a:r>
            <a:r>
              <a:rPr lang="en-US"/>
              <a:t> </a:t>
            </a:r>
            <a:r>
              <a:rPr lang="en-US" err="1"/>
              <a:t>động</a:t>
            </a:r>
            <a:r>
              <a:rPr lang="en-US"/>
              <a:t> </a:t>
            </a:r>
            <a:r>
              <a:rPr lang="en-US" err="1"/>
              <a:t>tốt</a:t>
            </a:r>
            <a:r>
              <a:rPr lang="en-US"/>
              <a:t> </a:t>
            </a:r>
            <a:r>
              <a:rPr lang="en-US" err="1"/>
              <a:t>hơn</a:t>
            </a:r>
            <a:r>
              <a:rPr lang="en-US"/>
              <a:t> so </a:t>
            </a:r>
            <a:r>
              <a:rPr lang="en-US" err="1"/>
              <a:t>với</a:t>
            </a:r>
            <a:r>
              <a:rPr lang="en-US"/>
              <a:t> vgg16-19</a:t>
            </a:r>
          </a:p>
          <a:p>
            <a:pPr marL="0" lvl="0" indent="0" algn="l" rtl="0">
              <a:spcBef>
                <a:spcPts val="0"/>
              </a:spcBef>
              <a:spcAft>
                <a:spcPts val="0"/>
              </a:spcAft>
              <a:buNone/>
            </a:pPr>
            <a:endParaRPr lang="en-US"/>
          </a:p>
          <a:p>
            <a:pPr marL="0" lvl="0" indent="0" algn="l" rtl="0">
              <a:spcBef>
                <a:spcPts val="0"/>
              </a:spcBef>
              <a:spcAft>
                <a:spcPts val="0"/>
              </a:spcAft>
              <a:buNone/>
            </a:pPr>
            <a:r>
              <a:rPr lang="en-US" err="1"/>
              <a:t>Từ</a:t>
            </a:r>
            <a:r>
              <a:rPr lang="en-US"/>
              <a:t> </a:t>
            </a:r>
            <a:r>
              <a:rPr lang="en-US" err="1"/>
              <a:t>bảng</a:t>
            </a:r>
            <a:r>
              <a:rPr lang="en-US"/>
              <a:t> 1 </a:t>
            </a:r>
            <a:r>
              <a:rPr lang="en-US" err="1"/>
              <a:t>và</a:t>
            </a:r>
            <a:r>
              <a:rPr lang="en-US"/>
              <a:t> 2 </a:t>
            </a:r>
            <a:r>
              <a:rPr lang="en-US" err="1"/>
              <a:t>cho</a:t>
            </a:r>
            <a:r>
              <a:rPr lang="en-US"/>
              <a:t> </a:t>
            </a:r>
            <a:r>
              <a:rPr lang="en-US" err="1"/>
              <a:t>thấy</a:t>
            </a:r>
            <a:r>
              <a:rPr lang="en-US"/>
              <a:t> </a:t>
            </a:r>
            <a:r>
              <a:rPr lang="en-US" err="1"/>
              <a:t>sự</a:t>
            </a:r>
            <a:r>
              <a:rPr lang="en-US"/>
              <a:t> </a:t>
            </a:r>
            <a:r>
              <a:rPr lang="en-US" err="1"/>
              <a:t>suy</a:t>
            </a:r>
            <a:r>
              <a:rPr lang="en-US"/>
              <a:t> </a:t>
            </a:r>
            <a:r>
              <a:rPr lang="en-US" err="1"/>
              <a:t>giảm</a:t>
            </a:r>
            <a:r>
              <a:rPr lang="en-US"/>
              <a:t> </a:t>
            </a:r>
            <a:r>
              <a:rPr lang="en-US" err="1"/>
              <a:t>hiêu</a:t>
            </a:r>
            <a:r>
              <a:rPr lang="en-US"/>
              <a:t> </a:t>
            </a:r>
            <a:r>
              <a:rPr lang="en-US" err="1"/>
              <a:t>suất</a:t>
            </a:r>
            <a:r>
              <a:rPr lang="en-US"/>
              <a:t> </a:t>
            </a:r>
            <a:r>
              <a:rPr lang="en-US" err="1"/>
              <a:t>của</a:t>
            </a:r>
            <a:r>
              <a:rPr lang="en-US"/>
              <a:t> vgg16-19 </a:t>
            </a:r>
            <a:r>
              <a:rPr lang="en-US" err="1"/>
              <a:t>và</a:t>
            </a:r>
            <a:r>
              <a:rPr lang="en-US"/>
              <a:t> </a:t>
            </a:r>
            <a:r>
              <a:rPr lang="en-US" err="1"/>
              <a:t>resnet</a:t>
            </a:r>
            <a:r>
              <a:rPr lang="en-US"/>
              <a:t> </a:t>
            </a:r>
            <a:r>
              <a:rPr lang="en-US" err="1"/>
              <a:t>đối</a:t>
            </a:r>
            <a:r>
              <a:rPr lang="en-US"/>
              <a:t> </a:t>
            </a:r>
            <a:r>
              <a:rPr lang="en-US" err="1"/>
              <a:t>với</a:t>
            </a:r>
            <a:r>
              <a:rPr lang="en-US"/>
              <a:t> pretrain </a:t>
            </a:r>
            <a:r>
              <a:rPr lang="en-US" err="1"/>
              <a:t>là</a:t>
            </a:r>
            <a:r>
              <a:rPr lang="en-US"/>
              <a:t> </a:t>
            </a:r>
            <a:r>
              <a:rPr lang="en-US" err="1"/>
              <a:t>không</a:t>
            </a:r>
            <a:r>
              <a:rPr lang="en-US"/>
              <a:t> </a:t>
            </a:r>
            <a:r>
              <a:rPr lang="en-US" err="1"/>
              <a:t>đáng</a:t>
            </a:r>
            <a:r>
              <a:rPr lang="en-US"/>
              <a:t> </a:t>
            </a:r>
            <a:r>
              <a:rPr lang="en-US" err="1"/>
              <a:t>kể</a:t>
            </a:r>
            <a:r>
              <a:rPr lang="en-US"/>
              <a:t> </a:t>
            </a:r>
            <a:r>
              <a:rPr lang="en-US" err="1"/>
              <a:t>với</a:t>
            </a:r>
            <a:r>
              <a:rPr lang="en-US"/>
              <a:t> </a:t>
            </a:r>
            <a:r>
              <a:rPr lang="en-US" err="1"/>
              <a:t>việc</a:t>
            </a:r>
            <a:r>
              <a:rPr lang="en-US"/>
              <a:t> </a:t>
            </a:r>
            <a:r>
              <a:rPr lang="en-US" err="1"/>
              <a:t>giảm</a:t>
            </a:r>
            <a:r>
              <a:rPr lang="en-US"/>
              <a:t> </a:t>
            </a:r>
            <a:r>
              <a:rPr lang="en-US" err="1"/>
              <a:t>kích</a:t>
            </a:r>
            <a:r>
              <a:rPr lang="en-US"/>
              <a:t> </a:t>
            </a:r>
            <a:r>
              <a:rPr lang="en-US" err="1"/>
              <a:t>thước</a:t>
            </a:r>
            <a:r>
              <a:rPr lang="en-US"/>
              <a:t> </a:t>
            </a:r>
            <a:r>
              <a:rPr lang="en-US" err="1"/>
              <a:t>dữ</a:t>
            </a:r>
            <a:r>
              <a:rPr lang="en-US"/>
              <a:t> </a:t>
            </a:r>
            <a:r>
              <a:rPr lang="en-US" err="1"/>
              <a:t>liệu</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err="1"/>
              <a:t>Điều</a:t>
            </a:r>
            <a:r>
              <a:rPr lang="en-US"/>
              <a:t> </a:t>
            </a:r>
            <a:r>
              <a:rPr lang="en-US" err="1"/>
              <a:t>đó</a:t>
            </a:r>
            <a:r>
              <a:rPr lang="en-US"/>
              <a:t> </a:t>
            </a:r>
            <a:r>
              <a:rPr lang="en-US" err="1"/>
              <a:t>đã</a:t>
            </a:r>
            <a:r>
              <a:rPr lang="en-US"/>
              <a:t> </a:t>
            </a:r>
            <a:r>
              <a:rPr lang="en-US" err="1"/>
              <a:t>chứng</a:t>
            </a:r>
            <a:r>
              <a:rPr lang="en-US"/>
              <a:t> </a:t>
            </a:r>
            <a:r>
              <a:rPr lang="en-US" err="1"/>
              <a:t>minh</a:t>
            </a:r>
            <a:r>
              <a:rPr lang="en-US"/>
              <a:t> </a:t>
            </a:r>
            <a:r>
              <a:rPr lang="en-US" err="1"/>
              <a:t>cho</a:t>
            </a:r>
            <a:r>
              <a:rPr lang="en-US"/>
              <a:t> </a:t>
            </a:r>
            <a:r>
              <a:rPr lang="en-US" err="1"/>
              <a:t>việc</a:t>
            </a:r>
            <a:r>
              <a:rPr lang="en-US"/>
              <a:t> </a:t>
            </a:r>
            <a:r>
              <a:rPr lang="en-US" err="1"/>
              <a:t>sử</a:t>
            </a:r>
            <a:r>
              <a:rPr lang="en-US"/>
              <a:t> </a:t>
            </a:r>
            <a:r>
              <a:rPr lang="en-US" err="1"/>
              <a:t>dụng</a:t>
            </a:r>
            <a:r>
              <a:rPr lang="en-US"/>
              <a:t> </a:t>
            </a:r>
            <a:r>
              <a:rPr lang="en-US" err="1"/>
              <a:t>phương</a:t>
            </a:r>
            <a:r>
              <a:rPr lang="en-US"/>
              <a:t> </a:t>
            </a:r>
            <a:r>
              <a:rPr lang="en-US" err="1"/>
              <a:t>pháp</a:t>
            </a:r>
            <a:r>
              <a:rPr lang="en-US"/>
              <a:t> </a:t>
            </a:r>
            <a:r>
              <a:rPr lang="en-US" err="1"/>
              <a:t>học</a:t>
            </a:r>
            <a:r>
              <a:rPr lang="en-US"/>
              <a:t> </a:t>
            </a:r>
            <a:r>
              <a:rPr lang="en-US" err="1"/>
              <a:t>chuyển</a:t>
            </a:r>
            <a:r>
              <a:rPr lang="en-US"/>
              <a:t> </a:t>
            </a:r>
            <a:r>
              <a:rPr lang="en-US" err="1"/>
              <a:t>giao</a:t>
            </a:r>
            <a:r>
              <a:rPr lang="en-US"/>
              <a:t> </a:t>
            </a:r>
            <a:r>
              <a:rPr lang="en-US" err="1"/>
              <a:t>dẫn</a:t>
            </a:r>
            <a:r>
              <a:rPr lang="en-US"/>
              <a:t> </a:t>
            </a:r>
            <a:r>
              <a:rPr lang="en-US" err="1"/>
              <a:t>đến</a:t>
            </a:r>
            <a:r>
              <a:rPr lang="en-US"/>
              <a:t> </a:t>
            </a:r>
            <a:r>
              <a:rPr lang="en-US" err="1"/>
              <a:t>một</a:t>
            </a:r>
            <a:r>
              <a:rPr lang="en-US"/>
              <a:t> </a:t>
            </a:r>
            <a:r>
              <a:rPr lang="en-US" err="1"/>
              <a:t>hiệu</a:t>
            </a:r>
            <a:r>
              <a:rPr lang="en-US"/>
              <a:t> </a:t>
            </a:r>
            <a:r>
              <a:rPr lang="en-US" err="1"/>
              <a:t>suất</a:t>
            </a:r>
            <a:r>
              <a:rPr lang="en-US"/>
              <a:t> </a:t>
            </a:r>
            <a:r>
              <a:rPr lang="en-US" err="1"/>
              <a:t>hiệu</a:t>
            </a:r>
            <a:r>
              <a:rPr lang="en-US"/>
              <a:t> </a:t>
            </a:r>
            <a:r>
              <a:rPr lang="en-US" err="1"/>
              <a:t>quả</a:t>
            </a:r>
            <a:r>
              <a:rPr lang="en-US"/>
              <a:t> </a:t>
            </a:r>
            <a:r>
              <a:rPr lang="en-US" err="1"/>
              <a:t>đối</a:t>
            </a:r>
            <a:r>
              <a:rPr lang="en-US"/>
              <a:t> </a:t>
            </a:r>
            <a:r>
              <a:rPr lang="en-US" err="1"/>
              <a:t>với</a:t>
            </a:r>
            <a:r>
              <a:rPr lang="en-US"/>
              <a:t> </a:t>
            </a:r>
            <a:r>
              <a:rPr lang="en-US" err="1"/>
              <a:t>cnn</a:t>
            </a:r>
            <a:endParaRPr lang="en-US"/>
          </a:p>
        </p:txBody>
      </p:sp>
    </p:spTree>
    <p:extLst>
      <p:ext uri="{BB962C8B-B14F-4D97-AF65-F5344CB8AC3E}">
        <p14:creationId xmlns:p14="http://schemas.microsoft.com/office/powerpoint/2010/main" val="657580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Trong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vi-VN" sz="1800" u="none" strike="noStrike">
                <a:effectLst/>
                <a:latin typeface="Times New Roman" panose="02020603050405020304" pitchFamily="18" charset="0"/>
                <a:ea typeface="Calibri" panose="020F0502020204030204" pitchFamily="34" charset="0"/>
                <a:cs typeface="Arial" panose="020B0604020202020204" pitchFamily="34" charset="0"/>
                <a:hlinkClick r:id="rId3"/>
              </a:rPr>
              <a:t>,</a:t>
            </a:r>
            <a:r>
              <a:rPr lang="vi-VN" sz="1800">
                <a:effectLst/>
                <a:latin typeface="Times New Roman" panose="02020603050405020304" pitchFamily="18" charset="0"/>
                <a:ea typeface="Calibri" panose="020F0502020204030204" pitchFamily="34" charset="0"/>
                <a:cs typeface="Arial" panose="020B0604020202020204" pitchFamily="34" charset="0"/>
              </a:rPr>
              <a:t> đường cong </a:t>
            </a:r>
            <a:r>
              <a:rPr lang="vi-VN" sz="1800" spc="-15">
                <a:effectLst/>
                <a:latin typeface="Times New Roman" panose="02020603050405020304" pitchFamily="18" charset="0"/>
                <a:ea typeface="Calibri" panose="020F0502020204030204" pitchFamily="34" charset="0"/>
                <a:cs typeface="Arial" panose="020B0604020202020204" pitchFamily="34" charset="0"/>
              </a:rPr>
              <a:t>ROC </a:t>
            </a:r>
            <a:r>
              <a:rPr lang="vi-VN" sz="1800">
                <a:effectLst/>
                <a:latin typeface="Times New Roman" panose="02020603050405020304" pitchFamily="18" charset="0"/>
                <a:ea typeface="Calibri" panose="020F0502020204030204" pitchFamily="34" charset="0"/>
                <a:cs typeface="Arial" panose="020B0604020202020204" pitchFamily="34" charset="0"/>
              </a:rPr>
              <a:t>và </a:t>
            </a:r>
            <a:r>
              <a:rPr lang="vi-VN" sz="1800" spc="-20">
                <a:effectLst/>
                <a:latin typeface="Times New Roman" panose="02020603050405020304" pitchFamily="18" charset="0"/>
                <a:ea typeface="Calibri" panose="020F0502020204030204" pitchFamily="34" charset="0"/>
                <a:cs typeface="Arial" panose="020B0604020202020204" pitchFamily="34" charset="0"/>
              </a:rPr>
              <a:t>AUC </a:t>
            </a:r>
            <a:r>
              <a:rPr lang="vi-VN" sz="1800">
                <a:effectLst/>
                <a:latin typeface="Times New Roman" panose="02020603050405020304" pitchFamily="18" charset="0"/>
                <a:ea typeface="Calibri" panose="020F0502020204030204" pitchFamily="34" charset="0"/>
                <a:cs typeface="Arial" panose="020B0604020202020204" pitchFamily="34" charset="0"/>
              </a:rPr>
              <a:t>của </a:t>
            </a:r>
            <a:r>
              <a:rPr lang="vi-VN" sz="1800" spc="-15">
                <a:effectLst/>
                <a:latin typeface="Times New Roman" panose="02020603050405020304" pitchFamily="18" charset="0"/>
                <a:ea typeface="Calibri" panose="020F0502020204030204" pitchFamily="34" charset="0"/>
                <a:cs typeface="Arial" panose="020B0604020202020204" pitchFamily="34" charset="0"/>
              </a:rPr>
              <a:t>mạng </a:t>
            </a:r>
            <a:r>
              <a:rPr lang="vi-VN" sz="1800">
                <a:effectLst/>
                <a:latin typeface="Times New Roman" panose="02020603050405020304" pitchFamily="18" charset="0"/>
                <a:ea typeface="Calibri" panose="020F0502020204030204" pitchFamily="34" charset="0"/>
                <a:cs typeface="Arial" panose="020B0604020202020204" pitchFamily="34" charset="0"/>
              </a:rPr>
              <a:t>được đào tạo trước và đào tạo đầy đủ được so sánh trong tập dữ liệu 90%-10%. </a:t>
            </a:r>
            <a:r>
              <a:rPr lang="vi-VN" sz="1800" spc="-30">
                <a:effectLst/>
                <a:latin typeface="Times New Roman" panose="02020603050405020304" pitchFamily="18" charset="0"/>
                <a:ea typeface="Calibri" panose="020F0502020204030204" pitchFamily="34" charset="0"/>
                <a:cs typeface="Arial" panose="020B0604020202020204" pitchFamily="34" charset="0"/>
              </a:rPr>
              <a:t>Người </a:t>
            </a:r>
            <a:r>
              <a:rPr lang="vi-VN" sz="1800">
                <a:effectLst/>
                <a:latin typeface="Times New Roman" panose="02020603050405020304" pitchFamily="18" charset="0"/>
                <a:ea typeface="Calibri" panose="020F0502020204030204" pitchFamily="34" charset="0"/>
                <a:cs typeface="Arial" panose="020B0604020202020204" pitchFamily="34" charset="0"/>
              </a:rPr>
              <a:t>ta thấy rằng, VGG16 và </a:t>
            </a:r>
            <a:r>
              <a:rPr lang="vi-VN" sz="1800" spc="-20">
                <a:effectLst/>
                <a:latin typeface="Times New Roman" panose="02020603050405020304" pitchFamily="18" charset="0"/>
                <a:ea typeface="Calibri" panose="020F0502020204030204" pitchFamily="34" charset="0"/>
                <a:cs typeface="Arial" panose="020B0604020202020204" pitchFamily="34" charset="0"/>
              </a:rPr>
              <a:t>VGG19</a:t>
            </a:r>
            <a:r>
              <a:rPr lang="en-US" sz="1800" spc="-20">
                <a:effectLst/>
                <a:latin typeface="Times New Roman" panose="02020603050405020304" pitchFamily="18" charset="0"/>
                <a:ea typeface="Calibri" panose="020F0502020204030204" pitchFamily="34" charset="0"/>
                <a:cs typeface="Arial" panose="020B0604020202020204" pitchFamily="34" charset="0"/>
              </a:rPr>
              <a:t> </a:t>
            </a:r>
            <a:r>
              <a:rPr lang="en-US" sz="1800" spc="-20" err="1">
                <a:effectLst/>
                <a:latin typeface="Times New Roman" panose="02020603050405020304" pitchFamily="18" charset="0"/>
                <a:ea typeface="Calibri" panose="020F0502020204030204" pitchFamily="34" charset="0"/>
                <a:cs typeface="Arial" panose="020B0604020202020204" pitchFamily="34" charset="0"/>
              </a:rPr>
              <a:t>của</a:t>
            </a:r>
            <a:r>
              <a:rPr lang="en-US" sz="1800" spc="-20">
                <a:effectLst/>
                <a:latin typeface="Times New Roman" panose="02020603050405020304" pitchFamily="18" charset="0"/>
                <a:ea typeface="Calibri" panose="020F0502020204030204" pitchFamily="34" charset="0"/>
                <a:cs typeface="Arial" panose="020B0604020202020204" pitchFamily="34" charset="0"/>
              </a:rPr>
              <a:t> </a:t>
            </a:r>
            <a:r>
              <a:rPr lang="en-US" sz="1800" spc="-20" err="1">
                <a:effectLst/>
                <a:latin typeface="Times New Roman" panose="02020603050405020304" pitchFamily="18" charset="0"/>
                <a:ea typeface="Calibri" panose="020F0502020204030204" pitchFamily="34" charset="0"/>
                <a:cs typeface="Arial" panose="020B0604020202020204" pitchFamily="34" charset="0"/>
              </a:rPr>
              <a:t>đào</a:t>
            </a:r>
            <a:r>
              <a:rPr lang="en-US" sz="1800" spc="-20">
                <a:effectLst/>
                <a:latin typeface="Times New Roman" panose="02020603050405020304" pitchFamily="18" charset="0"/>
                <a:ea typeface="Calibri" panose="020F0502020204030204" pitchFamily="34" charset="0"/>
                <a:cs typeface="Arial" panose="020B0604020202020204" pitchFamily="34" charset="0"/>
              </a:rPr>
              <a:t> </a:t>
            </a:r>
            <a:r>
              <a:rPr lang="en-US" sz="1800" spc="-20" err="1">
                <a:effectLst/>
                <a:latin typeface="Times New Roman" panose="02020603050405020304" pitchFamily="18" charset="0"/>
                <a:ea typeface="Calibri" panose="020F0502020204030204" pitchFamily="34" charset="0"/>
                <a:cs typeface="Arial" panose="020B0604020202020204" pitchFamily="34" charset="0"/>
              </a:rPr>
              <a:t>tạo</a:t>
            </a:r>
            <a:r>
              <a:rPr lang="en-US" sz="1800" spc="-20">
                <a:effectLst/>
                <a:latin typeface="Times New Roman" panose="02020603050405020304" pitchFamily="18" charset="0"/>
                <a:ea typeface="Calibri" panose="020F0502020204030204" pitchFamily="34" charset="0"/>
                <a:cs typeface="Arial" panose="020B0604020202020204" pitchFamily="34" charset="0"/>
              </a:rPr>
              <a:t> </a:t>
            </a:r>
            <a:r>
              <a:rPr lang="en-US" sz="1800" spc="-20" err="1">
                <a:effectLst/>
                <a:latin typeface="Times New Roman" panose="02020603050405020304" pitchFamily="18" charset="0"/>
                <a:ea typeface="Calibri" panose="020F0502020204030204" pitchFamily="34" charset="0"/>
                <a:cs typeface="Arial" panose="020B0604020202020204" pitchFamily="34" charset="0"/>
              </a:rPr>
              <a:t>trước</a:t>
            </a:r>
            <a:r>
              <a:rPr lang="vi-VN" sz="1800" spc="-20">
                <a:effectLst/>
                <a:latin typeface="Times New Roman" panose="02020603050405020304" pitchFamily="18" charset="0"/>
                <a:ea typeface="Calibri" panose="020F0502020204030204" pitchFamily="34" charset="0"/>
                <a:cs typeface="Arial" panose="020B0604020202020204" pitchFamily="34" charset="0"/>
              </a:rPr>
              <a:t> </a:t>
            </a:r>
            <a:r>
              <a:rPr lang="vi-VN" sz="1800">
                <a:effectLst/>
                <a:latin typeface="Times New Roman" panose="02020603050405020304" pitchFamily="18" charset="0"/>
                <a:ea typeface="Calibri" panose="020F0502020204030204" pitchFamily="34" charset="0"/>
                <a:cs typeface="Arial" panose="020B0604020202020204" pitchFamily="34" charset="0"/>
              </a:rPr>
              <a:t>vượt trội so với VGG16</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vi-VN" sz="1800">
                <a:effectLst/>
                <a:latin typeface="Times New Roman" panose="02020603050405020304" pitchFamily="18" charset="0"/>
                <a:ea typeface="Calibri" panose="020F0502020204030204" pitchFamily="34" charset="0"/>
                <a:cs typeface="Arial" panose="020B0604020202020204" pitchFamily="34" charset="0"/>
              </a:rPr>
              <a:t>và VGG19  được đào tạo đầy đủ với một </a:t>
            </a:r>
            <a:r>
              <a:rPr lang="vi-VN" sz="1800" spc="-15">
                <a:effectLst/>
                <a:latin typeface="Times New Roman" panose="02020603050405020304" pitchFamily="18" charset="0"/>
                <a:ea typeface="Calibri" panose="020F0502020204030204" pitchFamily="34" charset="0"/>
                <a:cs typeface="Arial" panose="020B0604020202020204" pitchFamily="34" charset="0"/>
              </a:rPr>
              <a:t>số lượng </a:t>
            </a:r>
            <a:r>
              <a:rPr lang="vi-VN" sz="1800">
                <a:effectLst/>
                <a:latin typeface="Times New Roman" panose="02020603050405020304" pitchFamily="18" charset="0"/>
                <a:ea typeface="Calibri" panose="020F0502020204030204" pitchFamily="34" charset="0"/>
                <a:cs typeface="Arial" panose="020B0604020202020204" pitchFamily="34" charset="0"/>
              </a:rPr>
              <a:t>đáng kể trong khi ResNet50 được đào tạo trước </a:t>
            </a:r>
            <a:r>
              <a:rPr lang="vi-VN" sz="1800" spc="-10">
                <a:effectLst/>
                <a:latin typeface="Times New Roman" panose="02020603050405020304" pitchFamily="18" charset="0"/>
                <a:ea typeface="Calibri" panose="020F0502020204030204" pitchFamily="34" charset="0"/>
                <a:cs typeface="Arial" panose="020B0604020202020204" pitchFamily="34" charset="0"/>
              </a:rPr>
              <a:t>thấp hơn so với </a:t>
            </a:r>
            <a:r>
              <a:rPr lang="vi-VN" sz="1800">
                <a:effectLst/>
                <a:latin typeface="Times New Roman" panose="02020603050405020304" pitchFamily="18" charset="0"/>
                <a:ea typeface="Calibri" panose="020F0502020204030204" pitchFamily="34" charset="0"/>
                <a:cs typeface="Arial" panose="020B0604020202020204" pitchFamily="34" charset="0"/>
              </a:rPr>
              <a:t>ResNet50 được đào tạo đầy đủ nhưng với một </a:t>
            </a:r>
            <a:r>
              <a:rPr lang="vi-VN" sz="1800" spc="-20">
                <a:effectLst/>
                <a:latin typeface="Times New Roman" panose="02020603050405020304" pitchFamily="18" charset="0"/>
                <a:ea typeface="Calibri" panose="020F0502020204030204" pitchFamily="34" charset="0"/>
                <a:cs typeface="Arial" panose="020B0604020202020204" pitchFamily="34" charset="0"/>
              </a:rPr>
              <a:t>lượng</a:t>
            </a:r>
            <a:r>
              <a:rPr lang="en-US" sz="1800" spc="-20">
                <a:effectLst/>
                <a:latin typeface="Times New Roman" panose="02020603050405020304" pitchFamily="18" charset="0"/>
                <a:ea typeface="Calibri" panose="020F0502020204030204" pitchFamily="34" charset="0"/>
                <a:cs typeface="Arial" panose="020B0604020202020204" pitchFamily="34" charset="0"/>
              </a:rPr>
              <a:t> </a:t>
            </a:r>
            <a:r>
              <a:rPr lang="en-US" sz="1800" spc="-20" err="1">
                <a:effectLst/>
                <a:latin typeface="Times New Roman" panose="02020603050405020304" pitchFamily="18" charset="0"/>
                <a:ea typeface="Calibri" panose="020F0502020204030204" pitchFamily="34" charset="0"/>
                <a:cs typeface="Arial" panose="020B0604020202020204" pitchFamily="34" charset="0"/>
              </a:rPr>
              <a:t>chênh</a:t>
            </a:r>
            <a:r>
              <a:rPr lang="en-US" sz="1800" spc="-20">
                <a:effectLst/>
                <a:latin typeface="Times New Roman" panose="02020603050405020304" pitchFamily="18" charset="0"/>
                <a:ea typeface="Calibri" panose="020F0502020204030204" pitchFamily="34" charset="0"/>
                <a:cs typeface="Arial" panose="020B0604020202020204" pitchFamily="34" charset="0"/>
              </a:rPr>
              <a:t> </a:t>
            </a:r>
            <a:r>
              <a:rPr lang="en-US" sz="1800" spc="-20" err="1">
                <a:effectLst/>
                <a:latin typeface="Times New Roman" panose="02020603050405020304" pitchFamily="18" charset="0"/>
                <a:ea typeface="Calibri" panose="020F0502020204030204" pitchFamily="34" charset="0"/>
                <a:cs typeface="Arial" panose="020B0604020202020204" pitchFamily="34" charset="0"/>
              </a:rPr>
              <a:t>lệch</a:t>
            </a:r>
            <a:r>
              <a:rPr lang="vi-VN" sz="1800" spc="-20">
                <a:effectLst/>
                <a:latin typeface="Times New Roman" panose="02020603050405020304" pitchFamily="18" charset="0"/>
                <a:ea typeface="Calibri" panose="020F0502020204030204" pitchFamily="34" charset="0"/>
                <a:cs typeface="Arial" panose="020B0604020202020204" pitchFamily="34" charset="0"/>
              </a:rPr>
              <a:t> nhỏ.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80664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Điều</a:t>
            </a:r>
            <a:r>
              <a:rPr lang="en-US"/>
              <a:t> </a:t>
            </a:r>
            <a:r>
              <a:rPr lang="en-US" err="1"/>
              <a:t>đó</a:t>
            </a:r>
            <a:r>
              <a:rPr lang="en-US"/>
              <a:t> </a:t>
            </a:r>
            <a:r>
              <a:rPr lang="en-US" err="1"/>
              <a:t>cũng</a:t>
            </a:r>
            <a:r>
              <a:rPr lang="en-US"/>
              <a:t> </a:t>
            </a:r>
            <a:r>
              <a:rPr lang="en-US" err="1"/>
              <a:t>xảy</a:t>
            </a:r>
            <a:r>
              <a:rPr lang="en-US"/>
              <a:t> </a:t>
            </a:r>
            <a:r>
              <a:rPr lang="en-US" err="1"/>
              <a:t>ra</a:t>
            </a:r>
            <a:r>
              <a:rPr lang="en-US"/>
              <a:t> </a:t>
            </a:r>
            <a:r>
              <a:rPr lang="en-US" err="1"/>
              <a:t>tương</a:t>
            </a:r>
            <a:r>
              <a:rPr lang="en-US"/>
              <a:t> </a:t>
            </a:r>
            <a:r>
              <a:rPr lang="en-US" err="1"/>
              <a:t>tự</a:t>
            </a:r>
            <a:r>
              <a:rPr lang="en-US"/>
              <a:t> </a:t>
            </a:r>
            <a:r>
              <a:rPr lang="en-US" err="1"/>
              <a:t>với</a:t>
            </a:r>
            <a:r>
              <a:rPr lang="en-US"/>
              <a:t> </a:t>
            </a:r>
            <a:r>
              <a:rPr lang="en-US" err="1"/>
              <a:t>tập</a:t>
            </a:r>
            <a:r>
              <a:rPr lang="en-US"/>
              <a:t> </a:t>
            </a:r>
            <a:r>
              <a:rPr lang="en-US" err="1"/>
              <a:t>dữ</a:t>
            </a:r>
            <a:r>
              <a:rPr lang="en-US"/>
              <a:t> </a:t>
            </a:r>
            <a:r>
              <a:rPr lang="en-US" err="1"/>
              <a:t>liệu</a:t>
            </a:r>
            <a:r>
              <a:rPr lang="en-US"/>
              <a:t> 80-20; 70-30 </a:t>
            </a:r>
            <a:endParaRPr/>
          </a:p>
        </p:txBody>
      </p:sp>
    </p:spTree>
    <p:extLst>
      <p:ext uri="{BB962C8B-B14F-4D97-AF65-F5344CB8AC3E}">
        <p14:creationId xmlns:p14="http://schemas.microsoft.com/office/powerpoint/2010/main" val="1883135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0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Reference:</a:t>
            </a:r>
          </a:p>
          <a:p>
            <a:pPr marL="0" lvl="0" indent="0" algn="l" rtl="0">
              <a:spcBef>
                <a:spcPts val="0"/>
              </a:spcBef>
              <a:spcAft>
                <a:spcPts val="0"/>
              </a:spcAft>
              <a:buNone/>
            </a:pPr>
            <a:r>
              <a:rPr lang="en-US"/>
              <a:t>https://assets.visme.co/templates/blockinfographics/fullsize/i_Breast-Cancer-Awareness-Infographic_full.jpg</a:t>
            </a:r>
          </a:p>
          <a:p>
            <a:pPr marL="0" lvl="0" indent="0" algn="l" rtl="0">
              <a:spcBef>
                <a:spcPts val="0"/>
              </a:spcBef>
              <a:spcAft>
                <a:spcPts val="0"/>
              </a:spcAft>
              <a:buNone/>
            </a:pPr>
            <a:r>
              <a:rPr lang="en-US"/>
              <a:t>https://www.who.int/news-room/fact-sheets/detail/breast-cancer#:~:text=In%202020%2C%20there%20were%202.3,the%20world's%20most%20prevalent%20cancer.</a:t>
            </a:r>
          </a:p>
        </p:txBody>
      </p:sp>
    </p:spTree>
    <p:extLst>
      <p:ext uri="{BB962C8B-B14F-4D97-AF65-F5344CB8AC3E}">
        <p14:creationId xmlns:p14="http://schemas.microsoft.com/office/powerpoint/2010/main" val="24390733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807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nhầm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lẫn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in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đậm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chéo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a:effectLst/>
                <a:latin typeface="Times New Roman" panose="02020603050405020304" pitchFamily="18" charset="0"/>
                <a:ea typeface="Calibri" panose="020F0502020204030204" pitchFamily="34" charset="0"/>
                <a:cs typeface="Times New Roman" panose="02020603050405020304" pitchFamily="18" charset="0"/>
              </a:rPr>
              <a:t> ROC-AUC, AUC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a:effectLst/>
                <a:latin typeface="Times New Roman" panose="02020603050405020304" pitchFamily="18" charset="0"/>
                <a:ea typeface="Calibri" panose="020F0502020204030204" pitchFamily="34" charset="0"/>
                <a:cs typeface="Times New Roman" panose="02020603050405020304" pitchFamily="18" charset="0"/>
              </a:rPr>
              <a:t> Transfer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Learrning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97%,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con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550098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671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248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9505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Times New Roman" panose="02020603050405020304" pitchFamily="18" charset="0"/>
                <a:ea typeface="Calibri" panose="020F0502020204030204" pitchFamily="34" charset="0"/>
                <a:cs typeface="Times New Roman" panose="02020603050405020304" pitchFamily="18" charset="0"/>
              </a:rPr>
              <a:t>Ma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nhầm</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lẫn</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100">
                <a:effectLst/>
                <a:latin typeface="Times New Roman" panose="02020603050405020304" pitchFamily="18" charset="0"/>
                <a:ea typeface="Calibri" panose="020F0502020204030204" pitchFamily="34" charset="0"/>
                <a:cs typeface="Times New Roman" panose="02020603050405020304" pitchFamily="18" charset="0"/>
              </a:rPr>
              <a:t> ở Full-trained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100">
                <a:effectLst/>
                <a:latin typeface="Times New Roman" panose="02020603050405020304" pitchFamily="18" charset="0"/>
                <a:ea typeface="Calibri" panose="020F0502020204030204" pitchFamily="34" charset="0"/>
                <a:cs typeface="Times New Roman" panose="02020603050405020304" pitchFamily="18" charset="0"/>
              </a:rPr>
              <a:t> 1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100">
                <a:effectLst/>
                <a:latin typeface="Times New Roman" panose="02020603050405020304" pitchFamily="18" charset="0"/>
                <a:ea typeface="Calibri" panose="020F0502020204030204" pitchFamily="34" charset="0"/>
                <a:cs typeface="Times New Roman" panose="02020603050405020304" pitchFamily="18" charset="0"/>
              </a:rPr>
              <a:t> do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đủ</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a:effectLst/>
              <a:latin typeface="Times New Roman" panose="02020603050405020304" pitchFamily="18" charset="0"/>
              <a:ea typeface="Calibri" panose="020F0502020204030204" pitchFamily="34" charset="0"/>
              <a:cs typeface="Arial" panose="020B0604020202020204" pitchFamily="34" charset="0"/>
            </a:endParaRPr>
          </a:p>
          <a:p>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224545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thấy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ma </a:t>
            </a:r>
            <a:r>
              <a:rPr lang="en-US" sz="1800" err="1">
                <a:effectLst/>
                <a:latin typeface="Times New Roman" panose="02020603050405020304" pitchFamily="18" charset="0"/>
                <a:ea typeface="Calibri" panose="020F0502020204030204" pitchFamily="34" charset="0"/>
                <a:cs typeface="Arial" panose="020B0604020202020204" pitchFamily="34" charset="0"/>
              </a:rPr>
              <a:t>trận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nhầm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lẫn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Fully trained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epoch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1 </a:t>
            </a:r>
            <a:r>
              <a:rPr lang="en-US" sz="1800" err="1">
                <a:effectLst/>
                <a:latin typeface="Times New Roman" panose="02020603050405020304" pitchFamily="18" charset="0"/>
                <a:ea typeface="Calibri" panose="020F0502020204030204" pitchFamily="34" charset="0"/>
                <a:cs typeface="Arial" panose="020B0604020202020204" pitchFamily="34" charset="0"/>
              </a:rPr>
              <a:t>vẫn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chưa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đủ</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vậy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AUC </a:t>
            </a:r>
            <a:r>
              <a:rPr lang="en-US" sz="1800" err="1">
                <a:effectLst/>
                <a:latin typeface="Times New Roman" panose="02020603050405020304" pitchFamily="18" charset="0"/>
                <a:ea typeface="Calibri" panose="020F0502020204030204" pitchFamily="34" charset="0"/>
                <a:cs typeface="Arial" panose="020B0604020202020204" pitchFamily="34" charset="0"/>
              </a:rPr>
              <a:t>rất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thấp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nằm</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mức</a:t>
            </a:r>
            <a:r>
              <a:rPr lang="en-US" sz="1800">
                <a:effectLst/>
                <a:latin typeface="Times New Roman" panose="02020603050405020304" pitchFamily="18" charset="0"/>
                <a:ea typeface="Calibri" panose="020F0502020204030204" pitchFamily="34" charset="0"/>
                <a:cs typeface="Arial" panose="020B0604020202020204" pitchFamily="34" charset="0"/>
              </a:rPr>
              <a:t> 50%, </a:t>
            </a:r>
            <a:r>
              <a:rPr lang="en-US" sz="1800" err="1">
                <a:effectLst/>
                <a:latin typeface="Times New Roman" panose="02020603050405020304" pitchFamily="18" charset="0"/>
                <a:ea typeface="Calibri" panose="020F0502020204030204" pitchFamily="34" charset="0"/>
                <a:cs typeface="Arial" panose="020B0604020202020204" pitchFamily="34" charset="0"/>
              </a:rPr>
              <a:t>hoàn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toàn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áp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tế</a:t>
            </a:r>
            <a:r>
              <a:rPr lang="en-US" sz="1800">
                <a:effectLst/>
                <a:latin typeface="Times New Roman" panose="02020603050405020304" pitchFamily="18" charset="0"/>
                <a:ea typeface="Calibri" panose="020F0502020204030204" pitchFamily="34" charset="0"/>
                <a:cs typeface="Arial" panose="020B0604020202020204" pitchFamily="34" charset="0"/>
              </a:rPr>
              <a:t>.</a:t>
            </a:r>
          </a:p>
          <a:p>
            <a:pPr marL="0" lvl="0" indent="0" algn="l" rtl="0">
              <a:spcBef>
                <a:spcPts val="0"/>
              </a:spcBef>
              <a:spcAft>
                <a:spcPts val="0"/>
              </a:spcAft>
              <a:buNone/>
            </a:pPr>
            <a:endParaRPr/>
          </a:p>
        </p:txBody>
      </p:sp>
    </p:spTree>
    <p:extLst>
      <p:ext uri="{BB962C8B-B14F-4D97-AF65-F5344CB8AC3E}">
        <p14:creationId xmlns:p14="http://schemas.microsoft.com/office/powerpoint/2010/main" val="6356653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a:effectLst/>
                <a:latin typeface="Times New Roman" panose="02020603050405020304" pitchFamily="18" charset="0"/>
                <a:ea typeface="Calibri" panose="020F0502020204030204" pitchFamily="34" charset="0"/>
                <a:cs typeface="Times New Roman" panose="02020603050405020304" pitchFamily="18" charset="0"/>
              </a:rPr>
              <a:t> 500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train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tỷ</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train-test 80 – 20%.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a:effectLst/>
                <a:latin typeface="Times New Roman" panose="02020603050405020304" pitchFamily="18" charset="0"/>
                <a:ea typeface="Calibri" panose="020F0502020204030204" pitchFamily="34" charset="0"/>
                <a:cs typeface="Times New Roman" panose="02020603050405020304" pitchFamily="18" charset="0"/>
              </a:rPr>
              <a:t> 400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a:effectLst/>
                <a:latin typeface="Times New Roman" panose="02020603050405020304" pitchFamily="18" charset="0"/>
                <a:ea typeface="Calibri" panose="020F0502020204030204" pitchFamily="34" charset="0"/>
                <a:cs typeface="Times New Roman" panose="02020603050405020304" pitchFamily="18" charset="0"/>
              </a:rPr>
              <a:t> train, 100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a:effectLst/>
                <a:latin typeface="Times New Roman" panose="02020603050405020304" pitchFamily="18" charset="0"/>
                <a:ea typeface="Calibri" panose="020F0502020204030204" pitchFamily="34" charset="0"/>
                <a:cs typeface="Times New Roman" panose="02020603050405020304" pitchFamily="18" charset="0"/>
              </a:rPr>
              <a:t> test.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fully trained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a:effectLst/>
                <a:latin typeface="Times New Roman" panose="02020603050405020304" pitchFamily="18" charset="0"/>
                <a:ea typeface="Calibri" panose="020F0502020204030204" pitchFamily="34" charset="0"/>
                <a:cs typeface="Times New Roman" panose="02020603050405020304" pitchFamily="18" charset="0"/>
              </a:rPr>
              <a:t> epoch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50,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batchsize</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30.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vgg16-19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thiên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resnet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nhầm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lẫn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đậm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mờ</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resnet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ít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accuracy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tahasy</a:t>
            </a:r>
            <a:r>
              <a:rPr lang="en-US" sz="1800">
                <a:effectLst/>
                <a:latin typeface="Times New Roman" panose="02020603050405020304" pitchFamily="18" charset="0"/>
                <a:ea typeface="Calibri" panose="020F0502020204030204" pitchFamily="34" charset="0"/>
                <a:cs typeface="Times New Roman" panose="02020603050405020304" pitchFamily="18" charset="0"/>
              </a:rPr>
              <a:t> train ở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xấp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xỉ</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80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test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0.8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a:effectLst/>
                <a:latin typeface="Times New Roman" panose="02020603050405020304" pitchFamily="18" charset="0"/>
                <a:ea typeface="Calibri" panose="020F0502020204030204" pitchFamily="34" charset="0"/>
                <a:cs typeface="Times New Roman" panose="02020603050405020304" pitchFamily="18" charset="0"/>
              </a:rPr>
              <a:t> model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a:effectLst/>
                <a:latin typeface="Times New Roman" panose="02020603050405020304" pitchFamily="18" charset="0"/>
                <a:ea typeface="Calibri" panose="020F0502020204030204" pitchFamily="34" charset="0"/>
                <a:cs typeface="Times New Roman" panose="02020603050405020304" pitchFamily="18" charset="0"/>
              </a:rPr>
              <a:t> tới</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31498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Có</a:t>
            </a:r>
            <a:r>
              <a:rPr lang="en-US"/>
              <a:t> </a:t>
            </a:r>
            <a:r>
              <a:rPr lang="en-US" err="1"/>
              <a:t>thể</a:t>
            </a:r>
            <a:r>
              <a:rPr lang="en-US"/>
              <a:t> </a:t>
            </a:r>
            <a:r>
              <a:rPr lang="en-US" err="1"/>
              <a:t>thấy</a:t>
            </a:r>
            <a:r>
              <a:rPr lang="en-US"/>
              <a:t> </a:t>
            </a:r>
            <a:r>
              <a:rPr lang="en-US" err="1"/>
              <a:t>rằng</a:t>
            </a:r>
            <a:r>
              <a:rPr lang="en-US"/>
              <a:t> </a:t>
            </a:r>
            <a:r>
              <a:rPr lang="en-US" err="1"/>
              <a:t>đối</a:t>
            </a:r>
            <a:r>
              <a:rPr lang="en-US"/>
              <a:t> </a:t>
            </a:r>
            <a:r>
              <a:rPr lang="en-US" err="1"/>
              <a:t>với</a:t>
            </a:r>
            <a:r>
              <a:rPr lang="en-US"/>
              <a:t> </a:t>
            </a:r>
            <a:r>
              <a:rPr lang="en-US" err="1"/>
              <a:t>đào</a:t>
            </a:r>
            <a:r>
              <a:rPr lang="en-US"/>
              <a:t> </a:t>
            </a:r>
            <a:r>
              <a:rPr lang="en-US" err="1"/>
              <a:t>tạo</a:t>
            </a:r>
            <a:r>
              <a:rPr lang="en-US"/>
              <a:t> </a:t>
            </a:r>
            <a:r>
              <a:rPr lang="en-US" err="1"/>
              <a:t>trước</a:t>
            </a:r>
            <a:r>
              <a:rPr lang="en-US"/>
              <a:t> feature extraction </a:t>
            </a:r>
            <a:r>
              <a:rPr lang="en-US" err="1"/>
              <a:t>thì</a:t>
            </a:r>
            <a:r>
              <a:rPr lang="en-US"/>
              <a:t> </a:t>
            </a:r>
            <a:r>
              <a:rPr lang="en-US" err="1"/>
              <a:t>mô</a:t>
            </a:r>
            <a:r>
              <a:rPr lang="en-US"/>
              <a:t> </a:t>
            </a:r>
            <a:r>
              <a:rPr lang="en-US" err="1"/>
              <a:t>hình</a:t>
            </a:r>
            <a:r>
              <a:rPr lang="en-US"/>
              <a:t> </a:t>
            </a:r>
            <a:r>
              <a:rPr lang="en-US" err="1"/>
              <a:t>học</a:t>
            </a:r>
            <a:r>
              <a:rPr lang="en-US"/>
              <a:t> </a:t>
            </a:r>
            <a:r>
              <a:rPr lang="en-US" err="1"/>
              <a:t>tốt</a:t>
            </a:r>
            <a:r>
              <a:rPr lang="en-US"/>
              <a:t> </a:t>
            </a:r>
            <a:r>
              <a:rPr lang="en-US" err="1"/>
              <a:t>hơn</a:t>
            </a:r>
            <a:r>
              <a:rPr lang="en-US"/>
              <a:t> </a:t>
            </a:r>
            <a:r>
              <a:rPr lang="en-US" err="1"/>
              <a:t>là</a:t>
            </a:r>
            <a:r>
              <a:rPr lang="en-US"/>
              <a:t> fully trained </a:t>
            </a:r>
            <a:r>
              <a:rPr lang="en-US" err="1"/>
              <a:t>khi</a:t>
            </a:r>
            <a:r>
              <a:rPr lang="en-US"/>
              <a:t> </a:t>
            </a:r>
            <a:r>
              <a:rPr lang="en-US" err="1"/>
              <a:t>đường</a:t>
            </a:r>
            <a:r>
              <a:rPr lang="en-US"/>
              <a:t> </a:t>
            </a:r>
            <a:r>
              <a:rPr lang="en-US" err="1"/>
              <a:t>cong</a:t>
            </a:r>
            <a:r>
              <a:rPr lang="en-US"/>
              <a:t> </a:t>
            </a:r>
            <a:r>
              <a:rPr lang="en-US" err="1"/>
              <a:t>biểu</a:t>
            </a:r>
            <a:r>
              <a:rPr lang="en-US"/>
              <a:t> </a:t>
            </a:r>
            <a:r>
              <a:rPr lang="en-US" err="1"/>
              <a:t>diễn</a:t>
            </a:r>
            <a:r>
              <a:rPr lang="en-US"/>
              <a:t> </a:t>
            </a:r>
            <a:r>
              <a:rPr lang="en-US" err="1"/>
              <a:t>xác</a:t>
            </a:r>
            <a:r>
              <a:rPr lang="en-US"/>
              <a:t> </a:t>
            </a:r>
            <a:r>
              <a:rPr lang="en-US" err="1"/>
              <a:t>suất</a:t>
            </a:r>
            <a:r>
              <a:rPr lang="en-US"/>
              <a:t> </a:t>
            </a:r>
            <a:r>
              <a:rPr lang="en-US" err="1"/>
              <a:t>cao</a:t>
            </a:r>
            <a:r>
              <a:rPr lang="en-US"/>
              <a:t>.</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a:effectLst/>
                <a:latin typeface="Times New Roman" panose="02020603050405020304" pitchFamily="18" charset="0"/>
                <a:ea typeface="Calibri" panose="020F0502020204030204" pitchFamily="34" charset="0"/>
                <a:cs typeface="Times New Roman" panose="02020603050405020304" pitchFamily="18" charset="0"/>
              </a:rPr>
              <a:t> fully trained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mấy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vượt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ngưỡng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AUC 60%.</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655207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7a0f783b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7a0f783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150000"/>
              </a:lnSpc>
              <a:spcBef>
                <a:spcPts val="0"/>
              </a:spcBef>
              <a:spcAft>
                <a:spcPts val="800"/>
              </a:spcAft>
              <a:buNone/>
            </a:pPr>
            <a:r>
              <a:rPr lang="en-US" sz="1800" dirty="0" err="1">
                <a:effectLst/>
                <a:latin typeface="Times New Roman" panose="02020603050405020304" pitchFamily="18" charset="0"/>
                <a:ea typeface="Calibri" panose="020F0502020204030204" pitchFamily="34" charset="0"/>
                <a:cs typeface="Arial" panose="020B0604020202020204" pitchFamily="34" charset="0"/>
              </a:rPr>
              <a:t>Xét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quan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thấy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rằng</a:t>
            </a:r>
            <a:r>
              <a:rPr lang="en-US" sz="1800" dirty="0">
                <a:effectLst/>
                <a:latin typeface="Times New Roman" panose="02020603050405020304" pitchFamily="18" charset="0"/>
                <a:ea typeface="Calibri" panose="020F0502020204030204" pitchFamily="34" charset="0"/>
                <a:cs typeface="Arial" panose="020B0604020202020204" pitchFamily="34" charset="0"/>
              </a:rPr>
              <a:t> Transfer Learning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giải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quyết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vấn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bất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mà</a:t>
            </a:r>
            <a:r>
              <a:rPr lang="en-US" sz="1800" dirty="0">
                <a:effectLst/>
                <a:latin typeface="Times New Roman" panose="02020603050405020304" pitchFamily="18" charset="0"/>
                <a:ea typeface="Calibri" panose="020F0502020204030204" pitchFamily="34" charset="0"/>
                <a:cs typeface="Arial" panose="020B0604020202020204" pitchFamily="34" charset="0"/>
              </a:rPr>
              <a:t> Full-trained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342900" marR="0" lvl="0" indent="-342900" algn="just">
              <a:lnSpc>
                <a:spcPct val="150000"/>
              </a:lnSpc>
              <a:spcBef>
                <a:spcPts val="0"/>
              </a:spcBef>
              <a:spcAft>
                <a:spcPts val="0"/>
              </a:spcAft>
              <a:buFont typeface="Symbol" panose="05050102010706020507" pitchFamily="18" charset="2"/>
              <a:buChar char=""/>
              <a:tabLst>
                <a:tab pos="228600" algn="l"/>
                <a:tab pos="457200" algn="l"/>
              </a:tabLs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Thứ</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mặt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hạn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chế</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dữ</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CNN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một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lượng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dữ</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cực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lớn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mới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học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một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hoàn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xác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cao</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Symbol" panose="05050102010706020507" pitchFamily="18" charset="2"/>
              <a:buChar char=""/>
              <a:tabLst>
                <a:tab pos="228600" algn="l"/>
                <a:tab pos="457200" algn="l"/>
              </a:tabLs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Thứ</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hai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phải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đơn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vị</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xử</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lý</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đồ</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họa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cao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xử</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lý</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vấn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đề</a:t>
            </a:r>
            <a:r>
              <a:rPr lang="en-US" sz="1800" dirty="0">
                <a:effectLst/>
                <a:latin typeface="Times New Roman" panose="02020603050405020304" pitchFamily="18" charset="0"/>
                <a:ea typeface="Calibri" panose="020F0502020204030204" pitchFamily="34" charset="0"/>
                <a:cs typeface="Arial" panose="020B0604020202020204" pitchFamily="34" charset="0"/>
              </a:rPr>
              <a:t> train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dữ</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tốn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thời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gian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dirty="0">
                <a:effectLst/>
                <a:latin typeface="Times New Roman" panose="02020603050405020304" pitchFamily="18" charset="0"/>
                <a:ea typeface="Calibri" panose="020F0502020204030204" pitchFamily="34" charset="0"/>
                <a:cs typeface="Arial" panose="020B0604020202020204" pitchFamily="34" charset="0"/>
              </a:rPr>
              <a:t> train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nhóm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em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thấy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thời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gian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học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Transfer Learning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ngắn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hơn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so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800" dirty="0">
                <a:effectLst/>
                <a:latin typeface="Times New Roman" panose="02020603050405020304" pitchFamily="18" charset="0"/>
                <a:ea typeface="Calibri" panose="020F0502020204030204" pitchFamily="34" charset="0"/>
                <a:cs typeface="Arial" panose="020B0604020202020204" pitchFamily="34" charset="0"/>
              </a:rPr>
              <a:t> Full-trained. </a:t>
            </a:r>
          </a:p>
          <a:p>
            <a:pPr marL="342900" marR="0" lvl="0" indent="-342900" algn="just">
              <a:lnSpc>
                <a:spcPct val="150000"/>
              </a:lnSpc>
              <a:spcBef>
                <a:spcPts val="0"/>
              </a:spcBef>
              <a:spcAft>
                <a:spcPts val="800"/>
              </a:spcAft>
              <a:buFont typeface="Symbol" panose="05050102010706020507" pitchFamily="18" charset="2"/>
              <a:buChar char=""/>
              <a:tabLst>
                <a:tab pos="228600" algn="l"/>
                <a:tab pos="457200" algn="l"/>
              </a:tabLs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Thứ</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xác</a:t>
            </a:r>
            <a:r>
              <a:rPr lang="en-US" sz="1800" dirty="0">
                <a:effectLst/>
                <a:latin typeface="Times New Roman" panose="02020603050405020304" pitchFamily="18" charset="0"/>
                <a:ea typeface="Calibri" panose="020F0502020204030204" pitchFamily="34" charset="0"/>
                <a:cs typeface="Arial" panose="020B0604020202020204" pitchFamily="34" charset="0"/>
              </a:rPr>
              <a:t>. Theo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như</a:t>
            </a:r>
            <a:r>
              <a:rPr lang="en-US" sz="1800" dirty="0">
                <a:effectLst/>
                <a:latin typeface="Times New Roman" panose="02020603050405020304" pitchFamily="18" charset="0"/>
                <a:ea typeface="Calibri" panose="020F0502020204030204" pitchFamily="34" charset="0"/>
                <a:cs typeface="Arial" panose="020B0604020202020204" pitchFamily="34" charset="0"/>
              </a:rPr>
              <a:t> 2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bảng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số</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giả</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thì</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xác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Transfer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Learing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vượt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mặt</a:t>
            </a:r>
            <a:r>
              <a:rPr lang="en-US" sz="1800" dirty="0">
                <a:effectLst/>
                <a:latin typeface="Times New Roman" panose="02020603050405020304" pitchFamily="18" charset="0"/>
                <a:ea typeface="Calibri" panose="020F0502020204030204" pitchFamily="34" charset="0"/>
                <a:cs typeface="Arial" panose="020B0604020202020204" pitchFamily="34" charset="0"/>
              </a:rPr>
              <a:t> Full-trained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hoàn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toàn</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800"/>
              </a:spcAft>
              <a:buFont typeface="Symbol" panose="05050102010706020507" pitchFamily="18" charset="2"/>
              <a:buChar char=""/>
              <a:tabLst>
                <a:tab pos="228600" algn="l"/>
                <a:tab pos="457200" algn="l"/>
              </a:tabLst>
            </a:pPr>
            <a:r>
              <a:rPr lang="en-US" sz="1800" dirty="0" err="1">
                <a:effectLst/>
                <a:latin typeface="Times New Roman" panose="02020603050405020304" pitchFamily="18" charset="0"/>
                <a:ea typeface="Calibri" panose="020F0502020204030204" pitchFamily="34" charset="0"/>
                <a:cs typeface="Arial" panose="020B0604020202020204" pitchFamily="34" charset="0"/>
              </a:rPr>
              <a:t>Thứ</a:t>
            </a:r>
            <a:r>
              <a:rPr lang="en-US" sz="1800" dirty="0">
                <a:effectLst/>
                <a:latin typeface="Times New Roman" panose="02020603050405020304" pitchFamily="18" charset="0"/>
                <a:ea typeface="Calibri" panose="020F0502020204030204" pitchFamily="34" charset="0"/>
                <a:cs typeface="Arial" panose="020B0604020202020204" pitchFamily="34" charset="0"/>
              </a:rPr>
              <a:t> 4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đào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cnn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yêu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cầu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chỉnh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liên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tục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học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tất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lớp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tránh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hội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tụ</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overfitting.</a:t>
            </a:r>
          </a:p>
          <a:p>
            <a:pPr marL="342900" marR="0" lvl="0" indent="-342900" algn="just">
              <a:lnSpc>
                <a:spcPct val="150000"/>
              </a:lnSpc>
              <a:spcBef>
                <a:spcPts val="0"/>
              </a:spcBef>
              <a:spcAft>
                <a:spcPts val="800"/>
              </a:spcAft>
              <a:buFont typeface="Symbol" panose="05050102010706020507" pitchFamily="18" charset="2"/>
              <a:buChar char=""/>
              <a:tabLst>
                <a:tab pos="228600" algn="l"/>
                <a:tab pos="457200" algn="l"/>
              </a:tabLs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xét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VGG16, VGG19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ResNet50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ResNet50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vượt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hẵn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Transfer Learning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hay Full-trained.</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Ở những nghiên cứu kế tiếp, chúng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hy vọng sẽ cải thiện kết quả nhằm mang lại những đóng góp trên cơ sở thực nghiệm, góp 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2467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a0f78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a0f78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effectLst/>
                <a:latin typeface="Times New Roman" panose="02020603050405020304" pitchFamily="18" charset="0"/>
                <a:ea typeface="Calibri" panose="020F0502020204030204" pitchFamily="34" charset="0"/>
                <a:cs typeface="Arial" panose="020B0604020202020204" pitchFamily="34" charset="0"/>
              </a:rPr>
              <a:t>Ngày nay, </a:t>
            </a:r>
            <a:r>
              <a:rPr lang="en-US" sz="1100" err="1">
                <a:effectLst/>
                <a:latin typeface="Times New Roman" panose="02020603050405020304" pitchFamily="18" charset="0"/>
                <a:ea typeface="Calibri" panose="020F0502020204030204" pitchFamily="34" charset="0"/>
                <a:cs typeface="Arial" panose="020B0604020202020204" pitchFamily="34" charset="0"/>
              </a:rPr>
              <a:t>khi</a:t>
            </a:r>
            <a:r>
              <a:rPr lang="en-US" sz="1100">
                <a:effectLst/>
                <a:latin typeface="Times New Roman" panose="02020603050405020304" pitchFamily="18" charset="0"/>
                <a:ea typeface="Calibri" panose="020F0502020204030204" pitchFamily="34" charset="0"/>
                <a:cs typeface="Arial" panose="020B0604020202020204" pitchFamily="34" charset="0"/>
              </a:rPr>
              <a:t> </a:t>
            </a:r>
            <a:r>
              <a:rPr lang="vi-VN" sz="1100">
                <a:effectLst/>
                <a:latin typeface="Times New Roman" panose="02020603050405020304" pitchFamily="18" charset="0"/>
                <a:ea typeface="Calibri" panose="020F0502020204030204" pitchFamily="34" charset="0"/>
                <a:cs typeface="Arial" panose="020B0604020202020204" pitchFamily="34" charset="0"/>
              </a:rPr>
              <a:t>công nghệ thông tin (CNTT) đang dần chứng tỏ tầm ảnh hưởng rất lớn đến mọi mặt của đời sống xã hội, đối với hoạt động của ngành y tế, cntt đã ứng dụng thành công các kỹ thuật cao trong công tác khám chữa bệnh như chụp cắt lớp, mổ nội soi và cũng như trong công tác giảng dạy, đào tạo giám sát dịch bệnh, phân lớp mô bệnh.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Nói đến phân lớp ta cũng biết đến nhiều thuật toán như: Random Forest, Naive Bayes, Support Vector Machine hay Linear Classifiers… nhưng điểm yếu của chúng là thường áp dụng cho các bài toán về số liệu, khi áp dụng cho hình ảnh thì còn nhiều hạn chế.</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Times New Roman" panose="02020603050405020304" pitchFamily="18" charset="0"/>
                <a:cs typeface="Arial" panose="020B0604020202020204" pitchFamily="34" charset="0"/>
              </a:rPr>
              <a:t>Để khác phục những hạn chế đó một mô hình đã nổi lên dạo gần đây là </a:t>
            </a:r>
            <a:r>
              <a:rPr lang="vi-VN" sz="1800">
                <a:effectLst/>
                <a:latin typeface="Times New Roman" panose="02020603050405020304" pitchFamily="18" charset="0"/>
                <a:ea typeface="Calibri" panose="020F0502020204030204" pitchFamily="34" charset="0"/>
                <a:cs typeface="Arial" panose="020B0604020202020204" pitchFamily="34" charset="0"/>
              </a:rPr>
              <a:t>Convolutional Neural Network (CNNs – Mạng nơ-ron tích chập).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Vì thế trong nghiên cứu này nhóm chúng em lựa chọn chủ đề </a:t>
            </a:r>
            <a:r>
              <a:rPr lang="vi-VN" sz="1800" b="1" i="1">
                <a:effectLst/>
                <a:latin typeface="Times New Roman" panose="02020603050405020304" pitchFamily="18" charset="0"/>
                <a:ea typeface="Calibri" panose="020F0502020204030204" pitchFamily="34" charset="0"/>
                <a:cs typeface="Arial" panose="020B0604020202020204" pitchFamily="34" charset="0"/>
              </a:rPr>
              <a:t>Phân lớp hình ảnh</a:t>
            </a:r>
            <a:r>
              <a:rPr lang="vi-VN" sz="1800" i="1">
                <a:effectLst/>
                <a:latin typeface="Times New Roman" panose="02020603050405020304" pitchFamily="18" charset="0"/>
                <a:ea typeface="Calibri" panose="020F0502020204030204" pitchFamily="34" charset="0"/>
                <a:cs typeface="Arial" panose="020B0604020202020204" pitchFamily="34" charset="0"/>
              </a:rPr>
              <a:t> </a:t>
            </a:r>
            <a:r>
              <a:rPr lang="vi-VN" sz="1800">
                <a:effectLst/>
                <a:latin typeface="Times New Roman" panose="02020603050405020304" pitchFamily="18" charset="0"/>
                <a:ea typeface="Calibri" panose="020F0502020204030204" pitchFamily="34" charset="0"/>
                <a:cs typeface="Arial" panose="020B0604020202020204" pitchFamily="34" charset="0"/>
              </a:rPr>
              <a:t>sử dụng phương pháp </a:t>
            </a:r>
            <a:r>
              <a:rPr lang="vi-VN" sz="1800" b="1">
                <a:effectLst/>
                <a:latin typeface="Times New Roman" panose="02020603050405020304" pitchFamily="18" charset="0"/>
                <a:ea typeface="Calibri" panose="020F0502020204030204" pitchFamily="34" charset="0"/>
                <a:cs typeface="Arial" panose="020B0604020202020204" pitchFamily="34" charset="0"/>
              </a:rPr>
              <a:t>Training from scratch</a:t>
            </a:r>
            <a:r>
              <a:rPr lang="vi-VN" sz="1800">
                <a:effectLst/>
                <a:latin typeface="Times New Roman" panose="02020603050405020304" pitchFamily="18" charset="0"/>
                <a:ea typeface="Calibri" panose="020F0502020204030204" pitchFamily="34" charset="0"/>
                <a:cs typeface="Arial" panose="020B0604020202020204" pitchFamily="34" charset="0"/>
              </a:rPr>
              <a:t> và </a:t>
            </a:r>
            <a:r>
              <a:rPr lang="vi-VN" sz="1800" b="1">
                <a:effectLst/>
                <a:latin typeface="Times New Roman" panose="02020603050405020304" pitchFamily="18" charset="0"/>
                <a:ea typeface="Calibri" panose="020F0502020204030204" pitchFamily="34" charset="0"/>
                <a:cs typeface="Arial" panose="020B0604020202020204" pitchFamily="34" charset="0"/>
              </a:rPr>
              <a:t>Transfer learning</a:t>
            </a:r>
            <a:r>
              <a:rPr lang="vi-VN" sz="1800">
                <a:effectLst/>
                <a:latin typeface="Times New Roman" panose="02020603050405020304" pitchFamily="18" charset="0"/>
                <a:ea typeface="Calibri" panose="020F0502020204030204" pitchFamily="34" charset="0"/>
                <a:cs typeface="Arial" panose="020B0604020202020204" pitchFamily="34" charset="0"/>
              </a:rPr>
              <a:t>. nhóm dựa trên bài báo khoa học </a:t>
            </a:r>
            <a:r>
              <a:rPr lang="vi-VN" sz="1800" b="1">
                <a:effectLst/>
                <a:latin typeface="Times New Roman" panose="02020603050405020304" pitchFamily="18" charset="0"/>
                <a:ea typeface="Calibri" panose="020F0502020204030204" pitchFamily="34" charset="0"/>
                <a:cs typeface="Arial" panose="020B0604020202020204" pitchFamily="34" charset="0"/>
              </a:rPr>
              <a:t>“Breast cancer histology images classification: Training from scratch or transfer learning?”</a:t>
            </a:r>
            <a:r>
              <a:rPr lang="vi-VN" sz="1800">
                <a:effectLst/>
                <a:latin typeface="Times New Roman" panose="02020603050405020304" pitchFamily="18" charset="0"/>
                <a:ea typeface="Calibri" panose="020F0502020204030204" pitchFamily="34" charset="0"/>
                <a:cs typeface="Arial" panose="020B0604020202020204" pitchFamily="34" charset="0"/>
              </a:rPr>
              <a:t> như một mục tiêu nghiên cứu, tiến hành tìm hiểu sâu về công trình nghiên cứu của nhóm tác giả nhằm nắm được kiến thức và có cái nhìn sâu sắc về mạng nơ-ron tích chập nói chung và phân lớp hình ảnh vơi hai phương pháp Training from scratch và Tran</a:t>
            </a:r>
            <a:r>
              <a:rPr lang="en-US" sz="1800">
                <a:effectLst/>
                <a:latin typeface="Times New Roman" panose="02020603050405020304" pitchFamily="18" charset="0"/>
                <a:ea typeface="Calibri" panose="020F0502020204030204" pitchFamily="34" charset="0"/>
                <a:cs typeface="Arial" panose="020B0604020202020204" pitchFamily="34" charset="0"/>
              </a:rPr>
              <a:t>s</a:t>
            </a:r>
            <a:r>
              <a:rPr lang="vi-VN" sz="1800">
                <a:effectLst/>
                <a:latin typeface="Times New Roman" panose="02020603050405020304" pitchFamily="18" charset="0"/>
                <a:ea typeface="Calibri" panose="020F0502020204030204" pitchFamily="34" charset="0"/>
                <a:cs typeface="Arial" panose="020B0604020202020204" pitchFamily="34" charset="0"/>
              </a:rPr>
              <a:t>fer learning nói riêng.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p:txBody>
      </p:sp>
    </p:spTree>
    <p:extLst>
      <p:ext uri="{BB962C8B-B14F-4D97-AF65-F5344CB8AC3E}">
        <p14:creationId xmlns:p14="http://schemas.microsoft.com/office/powerpoint/2010/main" val="30233212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7a0f783b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7a0f783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3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86d7286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86d7286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02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086d7286d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b086d7286d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740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5025" y="1110100"/>
            <a:ext cx="9776400" cy="3027000"/>
          </a:xfrm>
          <a:prstGeom prst="rect">
            <a:avLst/>
          </a:prstGeom>
          <a:solidFill>
            <a:schemeClr val="accent5"/>
          </a:solidFill>
          <a:ln>
            <a:noFill/>
          </a:ln>
          <a:effectLst>
            <a:outerShdw blurRad="214313" dist="85725" dir="6720000" algn="bl" rotWithShape="0">
              <a:srgbClr val="B7B7B7">
                <a:alpha val="52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252889" flipH="1">
            <a:off x="6997983" y="745941"/>
            <a:ext cx="2148873" cy="3657070"/>
          </a:xfrm>
          <a:custGeom>
            <a:avLst/>
            <a:gdLst/>
            <a:ahLst/>
            <a:cxnLst/>
            <a:rect l="l" t="t" r="r" b="b"/>
            <a:pathLst>
              <a:path w="36973" h="63123" extrusionOk="0">
                <a:moveTo>
                  <a:pt x="27735" y="0"/>
                </a:moveTo>
                <a:cubicBezTo>
                  <a:pt x="26981" y="0"/>
                  <a:pt x="26274" y="231"/>
                  <a:pt x="25680" y="790"/>
                </a:cubicBezTo>
                <a:cubicBezTo>
                  <a:pt x="25680" y="790"/>
                  <a:pt x="24248" y="24330"/>
                  <a:pt x="1" y="53933"/>
                </a:cubicBezTo>
                <a:lnTo>
                  <a:pt x="10976" y="53667"/>
                </a:lnTo>
                <a:lnTo>
                  <a:pt x="13662" y="63123"/>
                </a:lnTo>
                <a:cubicBezTo>
                  <a:pt x="13662" y="63123"/>
                  <a:pt x="34339" y="23164"/>
                  <a:pt x="35665" y="16200"/>
                </a:cubicBezTo>
                <a:cubicBezTo>
                  <a:pt x="36973" y="9255"/>
                  <a:pt x="35806" y="6180"/>
                  <a:pt x="34587" y="4306"/>
                </a:cubicBezTo>
                <a:cubicBezTo>
                  <a:pt x="33637" y="2861"/>
                  <a:pt x="30393" y="0"/>
                  <a:pt x="27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2252889" flipH="1">
            <a:off x="4711005" y="2031366"/>
            <a:ext cx="4132337" cy="2142111"/>
          </a:xfrm>
          <a:custGeom>
            <a:avLst/>
            <a:gdLst/>
            <a:ahLst/>
            <a:cxnLst/>
            <a:rect l="l" t="t" r="r" b="b"/>
            <a:pathLst>
              <a:path w="71100" h="36974" extrusionOk="0">
                <a:moveTo>
                  <a:pt x="3995" y="1"/>
                </a:moveTo>
                <a:cubicBezTo>
                  <a:pt x="3995" y="1"/>
                  <a:pt x="778" y="1114"/>
                  <a:pt x="160" y="6681"/>
                </a:cubicBezTo>
                <a:cubicBezTo>
                  <a:pt x="160" y="6681"/>
                  <a:pt x="1" y="10163"/>
                  <a:pt x="1167" y="12478"/>
                </a:cubicBezTo>
                <a:cubicBezTo>
                  <a:pt x="2316" y="14793"/>
                  <a:pt x="4260" y="19423"/>
                  <a:pt x="13291" y="25291"/>
                </a:cubicBezTo>
                <a:cubicBezTo>
                  <a:pt x="22285" y="31123"/>
                  <a:pt x="37218" y="36973"/>
                  <a:pt x="47498" y="36973"/>
                </a:cubicBezTo>
                <a:cubicBezTo>
                  <a:pt x="47560" y="36973"/>
                  <a:pt x="47621" y="36973"/>
                  <a:pt x="47683" y="36973"/>
                </a:cubicBezTo>
                <a:cubicBezTo>
                  <a:pt x="57951" y="36884"/>
                  <a:pt x="64596" y="34180"/>
                  <a:pt x="71099" y="29020"/>
                </a:cubicBezTo>
                <a:lnTo>
                  <a:pt x="71099" y="29020"/>
                </a:lnTo>
                <a:cubicBezTo>
                  <a:pt x="71099" y="29020"/>
                  <a:pt x="67237" y="30304"/>
                  <a:pt x="60779" y="30304"/>
                </a:cubicBezTo>
                <a:cubicBezTo>
                  <a:pt x="54673" y="30304"/>
                  <a:pt x="46246" y="29156"/>
                  <a:pt x="36566" y="24690"/>
                </a:cubicBezTo>
                <a:cubicBezTo>
                  <a:pt x="16631" y="15500"/>
                  <a:pt x="3995" y="1"/>
                  <a:pt x="3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252889" flipH="1">
            <a:off x="6068398" y="551032"/>
            <a:ext cx="1648634" cy="1415193"/>
          </a:xfrm>
          <a:custGeom>
            <a:avLst/>
            <a:gdLst/>
            <a:ahLst/>
            <a:cxnLst/>
            <a:rect l="l" t="t" r="r" b="b"/>
            <a:pathLst>
              <a:path w="28366" h="24427" extrusionOk="0">
                <a:moveTo>
                  <a:pt x="14414" y="1"/>
                </a:moveTo>
                <a:cubicBezTo>
                  <a:pt x="12520" y="1"/>
                  <a:pt x="10447" y="570"/>
                  <a:pt x="8731" y="1186"/>
                </a:cubicBezTo>
                <a:cubicBezTo>
                  <a:pt x="5727" y="2246"/>
                  <a:pt x="4560" y="3413"/>
                  <a:pt x="2775" y="6046"/>
                </a:cubicBezTo>
                <a:cubicBezTo>
                  <a:pt x="1008" y="8662"/>
                  <a:pt x="1" y="24426"/>
                  <a:pt x="1" y="24426"/>
                </a:cubicBezTo>
                <a:cubicBezTo>
                  <a:pt x="1" y="24426"/>
                  <a:pt x="619" y="17357"/>
                  <a:pt x="11276" y="13221"/>
                </a:cubicBezTo>
                <a:cubicBezTo>
                  <a:pt x="13908" y="12206"/>
                  <a:pt x="16281" y="11824"/>
                  <a:pt x="18363" y="11824"/>
                </a:cubicBezTo>
                <a:cubicBezTo>
                  <a:pt x="24724" y="11824"/>
                  <a:pt x="28366" y="15395"/>
                  <a:pt x="28366" y="15395"/>
                </a:cubicBezTo>
                <a:cubicBezTo>
                  <a:pt x="28366" y="15395"/>
                  <a:pt x="20466" y="3183"/>
                  <a:pt x="18151" y="1186"/>
                </a:cubicBezTo>
                <a:cubicBezTo>
                  <a:pt x="17158" y="322"/>
                  <a:pt x="15837" y="1"/>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252889" flipH="1">
            <a:off x="3802815" y="2847350"/>
            <a:ext cx="2405648" cy="2620254"/>
          </a:xfrm>
          <a:custGeom>
            <a:avLst/>
            <a:gdLst/>
            <a:ahLst/>
            <a:cxnLst/>
            <a:rect l="l" t="t" r="r" b="b"/>
            <a:pathLst>
              <a:path w="41391" h="45227" extrusionOk="0">
                <a:moveTo>
                  <a:pt x="30274" y="1"/>
                </a:moveTo>
                <a:cubicBezTo>
                  <a:pt x="30274" y="2"/>
                  <a:pt x="40188" y="37362"/>
                  <a:pt x="0" y="45226"/>
                </a:cubicBezTo>
                <a:cubicBezTo>
                  <a:pt x="0" y="45226"/>
                  <a:pt x="6" y="45226"/>
                  <a:pt x="18" y="45226"/>
                </a:cubicBezTo>
                <a:cubicBezTo>
                  <a:pt x="578" y="45226"/>
                  <a:pt x="14012" y="45141"/>
                  <a:pt x="24601" y="37079"/>
                </a:cubicBezTo>
                <a:cubicBezTo>
                  <a:pt x="35417" y="28825"/>
                  <a:pt x="40772" y="20926"/>
                  <a:pt x="41390" y="2793"/>
                </a:cubicBezTo>
                <a:lnTo>
                  <a:pt x="41390" y="2793"/>
                </a:lnTo>
                <a:lnTo>
                  <a:pt x="38404" y="7406"/>
                </a:lnTo>
                <a:lnTo>
                  <a:pt x="30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08200" y="1110100"/>
            <a:ext cx="6014700" cy="3027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50825" y="1172663"/>
            <a:ext cx="5158200" cy="2501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8000">
                <a:latin typeface="Oswald Medium" pitchFamily="2"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850825" y="3526538"/>
            <a:ext cx="5109900" cy="444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Montserrat" panose="00000500000000000000" pitchFamily="2"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Chỗ dành sẵn cho Số hiệu Bản chiếu 1">
            <a:extLst>
              <a:ext uri="{FF2B5EF4-FFF2-40B4-BE49-F238E27FC236}">
                <a16:creationId xmlns:a16="http://schemas.microsoft.com/office/drawing/2014/main" id="{DE478A0A-B330-6080-CBE3-A7EC05E9C928}"/>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08"/>
        <p:cNvGrpSpPr/>
        <p:nvPr/>
      </p:nvGrpSpPr>
      <p:grpSpPr>
        <a:xfrm>
          <a:off x="0" y="0"/>
          <a:ext cx="0" cy="0"/>
          <a:chOff x="0" y="0"/>
          <a:chExt cx="0" cy="0"/>
        </a:xfrm>
      </p:grpSpPr>
      <p:sp>
        <p:nvSpPr>
          <p:cNvPr id="109" name="Google Shape;109;p18"/>
          <p:cNvSpPr/>
          <p:nvPr/>
        </p:nvSpPr>
        <p:spPr>
          <a:xfrm>
            <a:off x="3170150" y="-114300"/>
            <a:ext cx="2887800" cy="5508300"/>
          </a:xfrm>
          <a:prstGeom prst="rect">
            <a:avLst/>
          </a:prstGeom>
          <a:solidFill>
            <a:schemeClr val="accent5"/>
          </a:solidFill>
          <a:ln>
            <a:noFill/>
          </a:ln>
          <a:effectLst>
            <a:outerShdw blurRad="57150" dist="19050" dir="5400000" algn="bl" rotWithShape="0">
              <a:srgbClr val="999999">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txBox="1">
            <a:spLocks noGrp="1"/>
          </p:cNvSpPr>
          <p:nvPr>
            <p:ph type="title"/>
          </p:nvPr>
        </p:nvSpPr>
        <p:spPr>
          <a:xfrm>
            <a:off x="540000" y="368825"/>
            <a:ext cx="24498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atin typeface="Oswald Medium" pitchFamily="2" charset="0"/>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1" name="Google Shape;111;p18"/>
          <p:cNvSpPr txBox="1">
            <a:spLocks noGrp="1"/>
          </p:cNvSpPr>
          <p:nvPr>
            <p:ph type="subTitle" idx="1"/>
          </p:nvPr>
        </p:nvSpPr>
        <p:spPr>
          <a:xfrm>
            <a:off x="3816138" y="18761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2" name="Google Shape;112;p18"/>
          <p:cNvSpPr txBox="1">
            <a:spLocks noGrp="1"/>
          </p:cNvSpPr>
          <p:nvPr>
            <p:ph type="subTitle" idx="2"/>
          </p:nvPr>
        </p:nvSpPr>
        <p:spPr>
          <a:xfrm>
            <a:off x="3578388" y="21813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3" name="Google Shape;113;p18"/>
          <p:cNvSpPr txBox="1">
            <a:spLocks noGrp="1"/>
          </p:cNvSpPr>
          <p:nvPr>
            <p:ph type="subTitle" idx="3"/>
          </p:nvPr>
        </p:nvSpPr>
        <p:spPr>
          <a:xfrm>
            <a:off x="1240963" y="18761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4" name="Google Shape;114;p18"/>
          <p:cNvSpPr txBox="1">
            <a:spLocks noGrp="1"/>
          </p:cNvSpPr>
          <p:nvPr>
            <p:ph type="subTitle" idx="4"/>
          </p:nvPr>
        </p:nvSpPr>
        <p:spPr>
          <a:xfrm>
            <a:off x="1003213" y="21813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5" name="Google Shape;115;p18"/>
          <p:cNvSpPr txBox="1">
            <a:spLocks noGrp="1"/>
          </p:cNvSpPr>
          <p:nvPr>
            <p:ph type="subTitle" idx="5"/>
          </p:nvPr>
        </p:nvSpPr>
        <p:spPr>
          <a:xfrm>
            <a:off x="6391275" y="18761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6" name="Google Shape;116;p18"/>
          <p:cNvSpPr txBox="1">
            <a:spLocks noGrp="1"/>
          </p:cNvSpPr>
          <p:nvPr>
            <p:ph type="subTitle" idx="6"/>
          </p:nvPr>
        </p:nvSpPr>
        <p:spPr>
          <a:xfrm>
            <a:off x="6153525" y="21813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18"/>
          <p:cNvSpPr txBox="1">
            <a:spLocks noGrp="1"/>
          </p:cNvSpPr>
          <p:nvPr>
            <p:ph type="subTitle" idx="7"/>
          </p:nvPr>
        </p:nvSpPr>
        <p:spPr>
          <a:xfrm>
            <a:off x="3816138" y="37394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18" name="Google Shape;118;p18"/>
          <p:cNvSpPr txBox="1">
            <a:spLocks noGrp="1"/>
          </p:cNvSpPr>
          <p:nvPr>
            <p:ph type="subTitle" idx="8"/>
          </p:nvPr>
        </p:nvSpPr>
        <p:spPr>
          <a:xfrm>
            <a:off x="3578388" y="40446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9" name="Google Shape;119;p18"/>
          <p:cNvSpPr txBox="1">
            <a:spLocks noGrp="1"/>
          </p:cNvSpPr>
          <p:nvPr>
            <p:ph type="subTitle" idx="9"/>
          </p:nvPr>
        </p:nvSpPr>
        <p:spPr>
          <a:xfrm>
            <a:off x="1240963" y="37394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0" name="Google Shape;120;p18"/>
          <p:cNvSpPr txBox="1">
            <a:spLocks noGrp="1"/>
          </p:cNvSpPr>
          <p:nvPr>
            <p:ph type="subTitle" idx="13"/>
          </p:nvPr>
        </p:nvSpPr>
        <p:spPr>
          <a:xfrm>
            <a:off x="1003213" y="40446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1" name="Google Shape;121;p18"/>
          <p:cNvSpPr txBox="1">
            <a:spLocks noGrp="1"/>
          </p:cNvSpPr>
          <p:nvPr>
            <p:ph type="subTitle" idx="14"/>
          </p:nvPr>
        </p:nvSpPr>
        <p:spPr>
          <a:xfrm>
            <a:off x="6391275" y="3739450"/>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2" name="Google Shape;122;p18"/>
          <p:cNvSpPr txBox="1">
            <a:spLocks noGrp="1"/>
          </p:cNvSpPr>
          <p:nvPr>
            <p:ph type="subTitle" idx="15"/>
          </p:nvPr>
        </p:nvSpPr>
        <p:spPr>
          <a:xfrm>
            <a:off x="6153525" y="4044625"/>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3" name="Google Shape;123;p18"/>
          <p:cNvSpPr/>
          <p:nvPr/>
        </p:nvSpPr>
        <p:spPr>
          <a:xfrm rot="-6622926" flipH="1">
            <a:off x="6685390" y="-609561"/>
            <a:ext cx="4530287" cy="1067124"/>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4378938">
            <a:off x="-2547410" y="3046869"/>
            <a:ext cx="4678326" cy="110199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hỗ dành sẵn cho Số hiệu Bản chiếu 1">
            <a:extLst>
              <a:ext uri="{FF2B5EF4-FFF2-40B4-BE49-F238E27FC236}">
                <a16:creationId xmlns:a16="http://schemas.microsoft.com/office/drawing/2014/main" id="{4C3FEA96-36F2-FFB1-B229-F6645106A924}"/>
              </a:ext>
            </a:extLst>
          </p:cNvPr>
          <p:cNvSpPr>
            <a:spLocks noGrp="1"/>
          </p:cNvSpPr>
          <p:nvPr>
            <p:ph type="sldNum" sz="quarter" idx="16"/>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 1">
  <p:cSld name="Title and four column 1">
    <p:spTree>
      <p:nvGrpSpPr>
        <p:cNvPr id="1" name="Shape 125"/>
        <p:cNvGrpSpPr/>
        <p:nvPr/>
      </p:nvGrpSpPr>
      <p:grpSpPr>
        <a:xfrm>
          <a:off x="0" y="0"/>
          <a:ext cx="0" cy="0"/>
          <a:chOff x="0" y="0"/>
          <a:chExt cx="0" cy="0"/>
        </a:xfrm>
      </p:grpSpPr>
      <p:sp>
        <p:nvSpPr>
          <p:cNvPr id="126" name="Google Shape;126;p19"/>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title"/>
          </p:nvPr>
        </p:nvSpPr>
        <p:spPr>
          <a:xfrm>
            <a:off x="540000" y="368825"/>
            <a:ext cx="270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atin typeface="Oswald Medium" pitchFamily="2" charset="0"/>
              </a:defRPr>
            </a:lvl1pPr>
            <a:lvl2pPr lvl="1">
              <a:spcBef>
                <a:spcPts val="0"/>
              </a:spcBef>
              <a:spcAft>
                <a:spcPts val="0"/>
              </a:spcAft>
              <a:buSzPts val="2800"/>
              <a:buFont typeface="Bebas Neue"/>
              <a:buNone/>
              <a:defRPr>
                <a:latin typeface="Bebas Neue"/>
                <a:ea typeface="Bebas Neue"/>
                <a:cs typeface="Bebas Neue"/>
                <a:sym typeface="Bebas Neue"/>
              </a:defRPr>
            </a:lvl2pPr>
            <a:lvl3pPr lvl="2">
              <a:spcBef>
                <a:spcPts val="0"/>
              </a:spcBef>
              <a:spcAft>
                <a:spcPts val="0"/>
              </a:spcAft>
              <a:buSzPts val="2800"/>
              <a:buFont typeface="Bebas Neue"/>
              <a:buNone/>
              <a:defRPr>
                <a:latin typeface="Bebas Neue"/>
                <a:ea typeface="Bebas Neue"/>
                <a:cs typeface="Bebas Neue"/>
                <a:sym typeface="Bebas Neue"/>
              </a:defRPr>
            </a:lvl3pPr>
            <a:lvl4pPr lvl="3">
              <a:spcBef>
                <a:spcPts val="0"/>
              </a:spcBef>
              <a:spcAft>
                <a:spcPts val="0"/>
              </a:spcAft>
              <a:buSzPts val="2800"/>
              <a:buFont typeface="Bebas Neue"/>
              <a:buNone/>
              <a:defRPr>
                <a:latin typeface="Bebas Neue"/>
                <a:ea typeface="Bebas Neue"/>
                <a:cs typeface="Bebas Neue"/>
                <a:sym typeface="Bebas Neue"/>
              </a:defRPr>
            </a:lvl4pPr>
            <a:lvl5pPr lvl="4">
              <a:spcBef>
                <a:spcPts val="0"/>
              </a:spcBef>
              <a:spcAft>
                <a:spcPts val="0"/>
              </a:spcAft>
              <a:buSzPts val="2800"/>
              <a:buFont typeface="Bebas Neue"/>
              <a:buNone/>
              <a:defRPr>
                <a:latin typeface="Bebas Neue"/>
                <a:ea typeface="Bebas Neue"/>
                <a:cs typeface="Bebas Neue"/>
                <a:sym typeface="Bebas Neue"/>
              </a:defRPr>
            </a:lvl5pPr>
            <a:lvl6pPr lvl="5">
              <a:spcBef>
                <a:spcPts val="0"/>
              </a:spcBef>
              <a:spcAft>
                <a:spcPts val="0"/>
              </a:spcAft>
              <a:buSzPts val="2800"/>
              <a:buFont typeface="Bebas Neue"/>
              <a:buNone/>
              <a:defRPr>
                <a:latin typeface="Bebas Neue"/>
                <a:ea typeface="Bebas Neue"/>
                <a:cs typeface="Bebas Neue"/>
                <a:sym typeface="Bebas Neue"/>
              </a:defRPr>
            </a:lvl6pPr>
            <a:lvl7pPr lvl="6">
              <a:spcBef>
                <a:spcPts val="0"/>
              </a:spcBef>
              <a:spcAft>
                <a:spcPts val="0"/>
              </a:spcAft>
              <a:buSzPts val="2800"/>
              <a:buFont typeface="Bebas Neue"/>
              <a:buNone/>
              <a:defRPr>
                <a:latin typeface="Bebas Neue"/>
                <a:ea typeface="Bebas Neue"/>
                <a:cs typeface="Bebas Neue"/>
                <a:sym typeface="Bebas Neue"/>
              </a:defRPr>
            </a:lvl7pPr>
            <a:lvl8pPr lvl="7">
              <a:spcBef>
                <a:spcPts val="0"/>
              </a:spcBef>
              <a:spcAft>
                <a:spcPts val="0"/>
              </a:spcAft>
              <a:buSzPts val="2800"/>
              <a:buFont typeface="Bebas Neue"/>
              <a:buNone/>
              <a:defRPr>
                <a:latin typeface="Bebas Neue"/>
                <a:ea typeface="Bebas Neue"/>
                <a:cs typeface="Bebas Neue"/>
                <a:sym typeface="Bebas Neue"/>
              </a:defRPr>
            </a:lvl8pPr>
            <a:lvl9pPr lvl="8">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28" name="Google Shape;128;p19"/>
          <p:cNvSpPr txBox="1">
            <a:spLocks noGrp="1"/>
          </p:cNvSpPr>
          <p:nvPr>
            <p:ph type="subTitle" idx="1"/>
          </p:nvPr>
        </p:nvSpPr>
        <p:spPr>
          <a:xfrm>
            <a:off x="5154663" y="160352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9" name="Google Shape;129;p19"/>
          <p:cNvSpPr txBox="1">
            <a:spLocks noGrp="1"/>
          </p:cNvSpPr>
          <p:nvPr>
            <p:ph type="subTitle" idx="2"/>
          </p:nvPr>
        </p:nvSpPr>
        <p:spPr>
          <a:xfrm>
            <a:off x="5248392" y="1908700"/>
            <a:ext cx="20811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0" name="Google Shape;130;p19"/>
          <p:cNvSpPr txBox="1">
            <a:spLocks noGrp="1"/>
          </p:cNvSpPr>
          <p:nvPr>
            <p:ph type="subTitle" idx="3"/>
          </p:nvPr>
        </p:nvSpPr>
        <p:spPr>
          <a:xfrm>
            <a:off x="1721052" y="160352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1" name="Google Shape;131;p19"/>
          <p:cNvSpPr txBox="1">
            <a:spLocks noGrp="1"/>
          </p:cNvSpPr>
          <p:nvPr>
            <p:ph type="subTitle" idx="4"/>
          </p:nvPr>
        </p:nvSpPr>
        <p:spPr>
          <a:xfrm>
            <a:off x="1814675" y="1908700"/>
            <a:ext cx="20811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2" name="Google Shape;132;p19"/>
          <p:cNvSpPr txBox="1">
            <a:spLocks noGrp="1"/>
          </p:cNvSpPr>
          <p:nvPr>
            <p:ph type="subTitle" idx="5"/>
          </p:nvPr>
        </p:nvSpPr>
        <p:spPr>
          <a:xfrm>
            <a:off x="5154663" y="321557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3" name="Google Shape;133;p19"/>
          <p:cNvSpPr txBox="1">
            <a:spLocks noGrp="1"/>
          </p:cNvSpPr>
          <p:nvPr>
            <p:ph type="subTitle" idx="6"/>
          </p:nvPr>
        </p:nvSpPr>
        <p:spPr>
          <a:xfrm>
            <a:off x="5193000" y="3520750"/>
            <a:ext cx="21918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4" name="Google Shape;134;p19"/>
          <p:cNvSpPr txBox="1">
            <a:spLocks noGrp="1"/>
          </p:cNvSpPr>
          <p:nvPr>
            <p:ph type="subTitle" idx="7"/>
          </p:nvPr>
        </p:nvSpPr>
        <p:spPr>
          <a:xfrm>
            <a:off x="1721025" y="3215575"/>
            <a:ext cx="226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5" name="Google Shape;135;p19"/>
          <p:cNvSpPr txBox="1">
            <a:spLocks noGrp="1"/>
          </p:cNvSpPr>
          <p:nvPr>
            <p:ph type="subTitle" idx="8"/>
          </p:nvPr>
        </p:nvSpPr>
        <p:spPr>
          <a:xfrm>
            <a:off x="1814675" y="3520750"/>
            <a:ext cx="2081100" cy="102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6" name="Google Shape;136;p19"/>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Chỗ dành sẵn cho Số hiệu Bản chiếu 1">
            <a:extLst>
              <a:ext uri="{FF2B5EF4-FFF2-40B4-BE49-F238E27FC236}">
                <a16:creationId xmlns:a16="http://schemas.microsoft.com/office/drawing/2014/main" id="{DC798EE4-8668-9AA1-040E-C12317EFB209}"/>
              </a:ext>
            </a:extLst>
          </p:cNvPr>
          <p:cNvSpPr>
            <a:spLocks noGrp="1"/>
          </p:cNvSpPr>
          <p:nvPr>
            <p:ph type="sldNum" sz="quarter" idx="10"/>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 1">
  <p:cSld name="Title and three column 1">
    <p:spTree>
      <p:nvGrpSpPr>
        <p:cNvPr id="1" name="Shape 143"/>
        <p:cNvGrpSpPr/>
        <p:nvPr/>
      </p:nvGrpSpPr>
      <p:grpSpPr>
        <a:xfrm>
          <a:off x="0" y="0"/>
          <a:ext cx="0" cy="0"/>
          <a:chOff x="0" y="0"/>
          <a:chExt cx="0" cy="0"/>
        </a:xfrm>
      </p:grpSpPr>
      <p:sp>
        <p:nvSpPr>
          <p:cNvPr id="144" name="Google Shape;144;p21"/>
          <p:cNvSpPr/>
          <p:nvPr/>
        </p:nvSpPr>
        <p:spPr>
          <a:xfrm rot="-8099912">
            <a:off x="3069968" y="1300555"/>
            <a:ext cx="8348908" cy="2335223"/>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3467100" y="1733550"/>
            <a:ext cx="22098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064788" y="1733550"/>
            <a:ext cx="22098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891925" y="1733550"/>
            <a:ext cx="22098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txBox="1">
            <a:spLocks noGrp="1"/>
          </p:cNvSpPr>
          <p:nvPr>
            <p:ph type="title"/>
          </p:nvPr>
        </p:nvSpPr>
        <p:spPr>
          <a:xfrm>
            <a:off x="540000" y="368825"/>
            <a:ext cx="388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atin typeface="Oswald Medium" pitchFamily="2" charset="0"/>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49" name="Google Shape;149;p21"/>
          <p:cNvSpPr txBox="1">
            <a:spLocks noGrp="1"/>
          </p:cNvSpPr>
          <p:nvPr>
            <p:ph type="subTitle" idx="1"/>
          </p:nvPr>
        </p:nvSpPr>
        <p:spPr>
          <a:xfrm>
            <a:off x="3816075" y="2830675"/>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50" name="Google Shape;150;p21"/>
          <p:cNvSpPr txBox="1">
            <a:spLocks noGrp="1"/>
          </p:cNvSpPr>
          <p:nvPr>
            <p:ph type="subTitle" idx="2"/>
          </p:nvPr>
        </p:nvSpPr>
        <p:spPr>
          <a:xfrm>
            <a:off x="3578388" y="3135850"/>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latin typeface="Montserrat" panose="00000500000000000000" pitchFamily="2" charset="0"/>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51" name="Google Shape;151;p21"/>
          <p:cNvSpPr txBox="1">
            <a:spLocks noGrp="1"/>
          </p:cNvSpPr>
          <p:nvPr>
            <p:ph type="subTitle" idx="3"/>
          </p:nvPr>
        </p:nvSpPr>
        <p:spPr>
          <a:xfrm>
            <a:off x="1240963" y="2830675"/>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52" name="Google Shape;152;p21"/>
          <p:cNvSpPr txBox="1">
            <a:spLocks noGrp="1"/>
          </p:cNvSpPr>
          <p:nvPr>
            <p:ph type="subTitle" idx="4"/>
          </p:nvPr>
        </p:nvSpPr>
        <p:spPr>
          <a:xfrm>
            <a:off x="1003213" y="3135850"/>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latin typeface="Montserrat" panose="00000500000000000000" pitchFamily="2" charset="0"/>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53" name="Google Shape;153;p21"/>
          <p:cNvSpPr txBox="1">
            <a:spLocks noGrp="1"/>
          </p:cNvSpPr>
          <p:nvPr>
            <p:ph type="subTitle" idx="5"/>
          </p:nvPr>
        </p:nvSpPr>
        <p:spPr>
          <a:xfrm>
            <a:off x="6391250" y="2830675"/>
            <a:ext cx="1511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54" name="Google Shape;154;p21"/>
          <p:cNvSpPr txBox="1">
            <a:spLocks noGrp="1"/>
          </p:cNvSpPr>
          <p:nvPr>
            <p:ph type="subTitle" idx="6"/>
          </p:nvPr>
        </p:nvSpPr>
        <p:spPr>
          <a:xfrm>
            <a:off x="6153563" y="3135850"/>
            <a:ext cx="1987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latin typeface="Montserrat" panose="00000500000000000000" pitchFamily="2" charset="0"/>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3" name="Chỗ dành sẵn cho Số hiệu Bản chiếu 1">
            <a:extLst>
              <a:ext uri="{FF2B5EF4-FFF2-40B4-BE49-F238E27FC236}">
                <a16:creationId xmlns:a16="http://schemas.microsoft.com/office/drawing/2014/main" id="{8B5B5896-6576-FCF8-F99A-15027AEEB94C}"/>
              </a:ext>
            </a:extLst>
          </p:cNvPr>
          <p:cNvSpPr>
            <a:spLocks noGrp="1"/>
          </p:cNvSpPr>
          <p:nvPr>
            <p:ph type="sldNum" sz="quarter" idx="10"/>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4"/>
        <p:cNvGrpSpPr/>
        <p:nvPr/>
      </p:nvGrpSpPr>
      <p:grpSpPr>
        <a:xfrm>
          <a:off x="0" y="0"/>
          <a:ext cx="0" cy="0"/>
          <a:chOff x="0" y="0"/>
          <a:chExt cx="0" cy="0"/>
        </a:xfrm>
      </p:grpSpPr>
      <p:sp>
        <p:nvSpPr>
          <p:cNvPr id="175" name="Google Shape;175;p24"/>
          <p:cNvSpPr/>
          <p:nvPr/>
        </p:nvSpPr>
        <p:spPr>
          <a:xfrm>
            <a:off x="-47600" y="643875"/>
            <a:ext cx="9616800" cy="3922500"/>
          </a:xfrm>
          <a:prstGeom prst="rect">
            <a:avLst/>
          </a:prstGeom>
          <a:solidFill>
            <a:schemeClr val="accent5"/>
          </a:solidFill>
          <a:ln>
            <a:noFill/>
          </a:ln>
          <a:effectLst>
            <a:outerShdw blurRad="57150" dist="19050" dir="438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txBox="1">
            <a:spLocks noGrp="1"/>
          </p:cNvSpPr>
          <p:nvPr>
            <p:ph type="title"/>
          </p:nvPr>
        </p:nvSpPr>
        <p:spPr>
          <a:xfrm>
            <a:off x="1035965" y="1077100"/>
            <a:ext cx="3267600" cy="7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atin typeface="Oswald Medium" pitchFamily="2" charset="0"/>
              </a:defRPr>
            </a:lvl1pPr>
            <a:lvl2pPr lvl="1" algn="ctr" rtl="0">
              <a:spcBef>
                <a:spcPts val="0"/>
              </a:spcBef>
              <a:spcAft>
                <a:spcPts val="0"/>
              </a:spcAft>
              <a:buSzPts val="2800"/>
              <a:buNone/>
              <a:defRPr>
                <a:latin typeface="Open Sans"/>
                <a:ea typeface="Open Sans"/>
                <a:cs typeface="Open Sans"/>
                <a:sym typeface="Open Sans"/>
              </a:defRPr>
            </a:lvl2pPr>
            <a:lvl3pPr lvl="2" algn="ctr" rtl="0">
              <a:spcBef>
                <a:spcPts val="0"/>
              </a:spcBef>
              <a:spcAft>
                <a:spcPts val="0"/>
              </a:spcAft>
              <a:buSzPts val="2800"/>
              <a:buNone/>
              <a:defRPr>
                <a:latin typeface="Open Sans"/>
                <a:ea typeface="Open Sans"/>
                <a:cs typeface="Open Sans"/>
                <a:sym typeface="Open Sans"/>
              </a:defRPr>
            </a:lvl3pPr>
            <a:lvl4pPr lvl="3" algn="ctr" rtl="0">
              <a:spcBef>
                <a:spcPts val="0"/>
              </a:spcBef>
              <a:spcAft>
                <a:spcPts val="0"/>
              </a:spcAft>
              <a:buSzPts val="2800"/>
              <a:buNone/>
              <a:defRPr>
                <a:latin typeface="Open Sans"/>
                <a:ea typeface="Open Sans"/>
                <a:cs typeface="Open Sans"/>
                <a:sym typeface="Open Sans"/>
              </a:defRPr>
            </a:lvl4pPr>
            <a:lvl5pPr lvl="4" algn="ctr" rtl="0">
              <a:spcBef>
                <a:spcPts val="0"/>
              </a:spcBef>
              <a:spcAft>
                <a:spcPts val="0"/>
              </a:spcAft>
              <a:buSzPts val="2800"/>
              <a:buNone/>
              <a:defRPr>
                <a:latin typeface="Open Sans"/>
                <a:ea typeface="Open Sans"/>
                <a:cs typeface="Open Sans"/>
                <a:sym typeface="Open Sans"/>
              </a:defRPr>
            </a:lvl5pPr>
            <a:lvl6pPr lvl="5" algn="ctr" rtl="0">
              <a:spcBef>
                <a:spcPts val="0"/>
              </a:spcBef>
              <a:spcAft>
                <a:spcPts val="0"/>
              </a:spcAft>
              <a:buSzPts val="2800"/>
              <a:buNone/>
              <a:defRPr>
                <a:latin typeface="Open Sans"/>
                <a:ea typeface="Open Sans"/>
                <a:cs typeface="Open Sans"/>
                <a:sym typeface="Open Sans"/>
              </a:defRPr>
            </a:lvl6pPr>
            <a:lvl7pPr lvl="6" algn="ctr" rtl="0">
              <a:spcBef>
                <a:spcPts val="0"/>
              </a:spcBef>
              <a:spcAft>
                <a:spcPts val="0"/>
              </a:spcAft>
              <a:buSzPts val="2800"/>
              <a:buNone/>
              <a:defRPr>
                <a:latin typeface="Open Sans"/>
                <a:ea typeface="Open Sans"/>
                <a:cs typeface="Open Sans"/>
                <a:sym typeface="Open Sans"/>
              </a:defRPr>
            </a:lvl7pPr>
            <a:lvl8pPr lvl="7" algn="ctr" rtl="0">
              <a:spcBef>
                <a:spcPts val="0"/>
              </a:spcBef>
              <a:spcAft>
                <a:spcPts val="0"/>
              </a:spcAft>
              <a:buSzPts val="2800"/>
              <a:buNone/>
              <a:defRPr>
                <a:latin typeface="Open Sans"/>
                <a:ea typeface="Open Sans"/>
                <a:cs typeface="Open Sans"/>
                <a:sym typeface="Open Sans"/>
              </a:defRPr>
            </a:lvl8pPr>
            <a:lvl9pPr lvl="8" algn="ctr" rtl="0">
              <a:spcBef>
                <a:spcPts val="0"/>
              </a:spcBef>
              <a:spcAft>
                <a:spcPts val="0"/>
              </a:spcAft>
              <a:buSzPts val="2800"/>
              <a:buNone/>
              <a:defRPr>
                <a:latin typeface="Open Sans"/>
                <a:ea typeface="Open Sans"/>
                <a:cs typeface="Open Sans"/>
                <a:sym typeface="Open Sans"/>
              </a:defRPr>
            </a:lvl9pPr>
          </a:lstStyle>
          <a:p>
            <a:endParaRPr/>
          </a:p>
        </p:txBody>
      </p:sp>
      <p:sp>
        <p:nvSpPr>
          <p:cNvPr id="177" name="Google Shape;177;p24"/>
          <p:cNvSpPr txBox="1">
            <a:spLocks noGrp="1"/>
          </p:cNvSpPr>
          <p:nvPr>
            <p:ph type="subTitle" idx="1"/>
          </p:nvPr>
        </p:nvSpPr>
        <p:spPr>
          <a:xfrm>
            <a:off x="1136315" y="18034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latin typeface="Montserrat" panose="00000500000000000000" pitchFamily="2" charset="0"/>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78" name="Google Shape;178;p24"/>
          <p:cNvSpPr txBox="1">
            <a:spLocks noGrp="1"/>
          </p:cNvSpPr>
          <p:nvPr>
            <p:ph type="subTitle" idx="2"/>
          </p:nvPr>
        </p:nvSpPr>
        <p:spPr>
          <a:xfrm>
            <a:off x="774665" y="385325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latin typeface="Montserrat" panose="00000500000000000000" pitchFamily="2" charset="0"/>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179" name="Google Shape;179;p24"/>
          <p:cNvSpPr txBox="1"/>
          <p:nvPr/>
        </p:nvSpPr>
        <p:spPr>
          <a:xfrm>
            <a:off x="1022165" y="32646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Montserrat" panose="00000500000000000000" pitchFamily="2" charset="0"/>
                <a:ea typeface="Poppins"/>
                <a:cs typeface="Poppins"/>
                <a:sym typeface="Poppins"/>
              </a:rPr>
              <a:t>CREDITS: This presentation template was created by </a:t>
            </a:r>
            <a:r>
              <a:rPr lang="en" sz="1100" b="1">
                <a:solidFill>
                  <a:schemeClr val="dk1"/>
                </a:solidFill>
                <a:uFill>
                  <a:noFill/>
                </a:uFill>
                <a:latin typeface="Montserrat" panose="00000500000000000000" pitchFamily="2" charset="0"/>
                <a:ea typeface="Poppins"/>
                <a:cs typeface="Poppins"/>
                <a:sym typeface="Poppins"/>
                <a:hlinkClick r:id="rId2">
                  <a:extLst>
                    <a:ext uri="{A12FA001-AC4F-418D-AE19-62706E023703}">
                      <ahyp:hlinkClr xmlns:ahyp="http://schemas.microsoft.com/office/drawing/2018/hyperlinkcolor" val="tx"/>
                    </a:ext>
                  </a:extLst>
                </a:hlinkClick>
              </a:rPr>
              <a:t>Slidesgo</a:t>
            </a:r>
            <a:r>
              <a:rPr lang="en" sz="1100">
                <a:solidFill>
                  <a:schemeClr val="dk1"/>
                </a:solidFill>
                <a:latin typeface="Montserrat" panose="00000500000000000000" pitchFamily="2" charset="0"/>
                <a:ea typeface="Poppins"/>
                <a:cs typeface="Poppins"/>
                <a:sym typeface="Poppins"/>
              </a:rPr>
              <a:t>, including icons by </a:t>
            </a:r>
            <a:r>
              <a:rPr lang="en" sz="1100" b="1">
                <a:solidFill>
                  <a:schemeClr val="dk1"/>
                </a:solidFill>
                <a:uFill>
                  <a:noFill/>
                </a:uFill>
                <a:latin typeface="Montserrat" panose="00000500000000000000" pitchFamily="2" charset="0"/>
                <a:ea typeface="Poppins"/>
                <a:cs typeface="Poppins"/>
                <a:sym typeface="Poppins"/>
                <a:hlinkClick r:id="rId3">
                  <a:extLst>
                    <a:ext uri="{A12FA001-AC4F-418D-AE19-62706E023703}">
                      <ahyp:hlinkClr xmlns:ahyp="http://schemas.microsoft.com/office/drawing/2018/hyperlinkcolor" val="tx"/>
                    </a:ext>
                  </a:extLst>
                </a:hlinkClick>
              </a:rPr>
              <a:t>Flaticon</a:t>
            </a:r>
            <a:r>
              <a:rPr lang="en" sz="1100">
                <a:solidFill>
                  <a:schemeClr val="dk1"/>
                </a:solidFill>
                <a:latin typeface="Montserrat" panose="00000500000000000000" pitchFamily="2" charset="0"/>
                <a:ea typeface="Poppins"/>
                <a:cs typeface="Poppins"/>
                <a:sym typeface="Poppins"/>
              </a:rPr>
              <a:t>, infographics &amp; images by </a:t>
            </a:r>
            <a:r>
              <a:rPr lang="en" sz="1100" b="1">
                <a:solidFill>
                  <a:schemeClr val="dk1"/>
                </a:solidFill>
                <a:uFill>
                  <a:noFill/>
                </a:uFill>
                <a:latin typeface="Montserrat" panose="00000500000000000000" pitchFamily="2" charset="0"/>
                <a:ea typeface="Poppins"/>
                <a:cs typeface="Poppins"/>
                <a:sym typeface="Poppins"/>
                <a:hlinkClick r:id="rId4">
                  <a:extLst>
                    <a:ext uri="{A12FA001-AC4F-418D-AE19-62706E023703}">
                      <ahyp:hlinkClr xmlns:ahyp="http://schemas.microsoft.com/office/drawing/2018/hyperlinkcolor" val="tx"/>
                    </a:ext>
                  </a:extLst>
                </a:hlinkClick>
              </a:rPr>
              <a:t>Freepik</a:t>
            </a:r>
            <a:endParaRPr sz="1100" b="1">
              <a:solidFill>
                <a:schemeClr val="dk1"/>
              </a:solidFill>
              <a:latin typeface="Montserrat" panose="00000500000000000000" pitchFamily="2" charset="0"/>
              <a:ea typeface="Poppins"/>
              <a:cs typeface="Poppins"/>
              <a:sym typeface="Poppins"/>
            </a:endParaRPr>
          </a:p>
        </p:txBody>
      </p:sp>
      <p:sp>
        <p:nvSpPr>
          <p:cNvPr id="180" name="Google Shape;180;p24"/>
          <p:cNvSpPr/>
          <p:nvPr/>
        </p:nvSpPr>
        <p:spPr>
          <a:xfrm rot="-2123420">
            <a:off x="4156266" y="467939"/>
            <a:ext cx="4600733" cy="5947274"/>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hỗ dành sẵn cho Số hiệu Bản chiếu 1">
            <a:extLst>
              <a:ext uri="{FF2B5EF4-FFF2-40B4-BE49-F238E27FC236}">
                <a16:creationId xmlns:a16="http://schemas.microsoft.com/office/drawing/2014/main" id="{8F9E997E-6C46-5A2D-CD87-052CD4407004}"/>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3"/>
        <p:cNvGrpSpPr/>
        <p:nvPr/>
      </p:nvGrpSpPr>
      <p:grpSpPr>
        <a:xfrm>
          <a:off x="0" y="0"/>
          <a:ext cx="0" cy="0"/>
          <a:chOff x="0" y="0"/>
          <a:chExt cx="0" cy="0"/>
        </a:xfrm>
      </p:grpSpPr>
      <p:sp>
        <p:nvSpPr>
          <p:cNvPr id="194" name="Google Shape;194;p27"/>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1">
            <a:extLst>
              <a:ext uri="{FF2B5EF4-FFF2-40B4-BE49-F238E27FC236}">
                <a16:creationId xmlns:a16="http://schemas.microsoft.com/office/drawing/2014/main" id="{9BD9AF11-295F-ECCE-B988-DD72C99B81FB}"/>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95"/>
        <p:cNvGrpSpPr/>
        <p:nvPr/>
      </p:nvGrpSpPr>
      <p:grpSpPr>
        <a:xfrm>
          <a:off x="0" y="0"/>
          <a:ext cx="0" cy="0"/>
          <a:chOff x="0" y="0"/>
          <a:chExt cx="0" cy="0"/>
        </a:xfrm>
      </p:grpSpPr>
      <p:sp>
        <p:nvSpPr>
          <p:cNvPr id="196" name="Google Shape;196;p28"/>
          <p:cNvSpPr/>
          <p:nvPr/>
        </p:nvSpPr>
        <p:spPr>
          <a:xfrm>
            <a:off x="4845150" y="1733550"/>
            <a:ext cx="31206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992675" y="1733550"/>
            <a:ext cx="3120600" cy="3590700"/>
          </a:xfrm>
          <a:prstGeom prst="rect">
            <a:avLst/>
          </a:prstGeom>
          <a:solidFill>
            <a:schemeClr val="accent5"/>
          </a:solidFill>
          <a:ln>
            <a:noFill/>
          </a:ln>
          <a:effectLst>
            <a:outerShdw blurRad="57150" dist="19050" dir="3960000" algn="bl" rotWithShape="0">
              <a:srgbClr val="999999">
                <a:alpha val="5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1">
            <a:extLst>
              <a:ext uri="{FF2B5EF4-FFF2-40B4-BE49-F238E27FC236}">
                <a16:creationId xmlns:a16="http://schemas.microsoft.com/office/drawing/2014/main" id="{5FCE7002-FE96-63AF-7C73-B971F9364421}"/>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98"/>
        <p:cNvGrpSpPr/>
        <p:nvPr/>
      </p:nvGrpSpPr>
      <p:grpSpPr>
        <a:xfrm>
          <a:off x="0" y="0"/>
          <a:ext cx="0" cy="0"/>
          <a:chOff x="0" y="0"/>
          <a:chExt cx="0" cy="0"/>
        </a:xfrm>
      </p:grpSpPr>
      <p:sp>
        <p:nvSpPr>
          <p:cNvPr id="199" name="Google Shape;199;p29"/>
          <p:cNvSpPr/>
          <p:nvPr/>
        </p:nvSpPr>
        <p:spPr>
          <a:xfrm>
            <a:off x="-342900" y="1652550"/>
            <a:ext cx="96585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1">
            <a:extLst>
              <a:ext uri="{FF2B5EF4-FFF2-40B4-BE49-F238E27FC236}">
                <a16:creationId xmlns:a16="http://schemas.microsoft.com/office/drawing/2014/main" id="{20E6D216-6B26-0F1E-9B9B-EB90E334C378}"/>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634893" y="1531925"/>
            <a:ext cx="10413630" cy="2452893"/>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20425" y="-51800"/>
            <a:ext cx="4503000" cy="42462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2379900" y="2475050"/>
            <a:ext cx="43842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500">
                <a:latin typeface="Oswald Medium" pitchFamily="2" charset="0"/>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3105600" y="1337313"/>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Black"/>
              <a:buNone/>
              <a:defRPr sz="9600">
                <a:latin typeface="Oswald Medium" pitchFamily="2" charset="0"/>
              </a:defRPr>
            </a:lvl1pPr>
            <a:lvl2pPr lvl="1" rtl="0">
              <a:spcBef>
                <a:spcPts val="0"/>
              </a:spcBef>
              <a:spcAft>
                <a:spcPts val="0"/>
              </a:spcAft>
              <a:buSzPts val="6000"/>
              <a:buFont typeface="Roboto Black"/>
              <a:buNone/>
              <a:defRPr sz="6000">
                <a:latin typeface="Roboto Black"/>
                <a:ea typeface="Roboto Black"/>
                <a:cs typeface="Roboto Black"/>
                <a:sym typeface="Roboto Black"/>
              </a:defRPr>
            </a:lvl2pPr>
            <a:lvl3pPr lvl="2" rtl="0">
              <a:spcBef>
                <a:spcPts val="0"/>
              </a:spcBef>
              <a:spcAft>
                <a:spcPts val="0"/>
              </a:spcAft>
              <a:buSzPts val="6000"/>
              <a:buFont typeface="Roboto Black"/>
              <a:buNone/>
              <a:defRPr sz="6000">
                <a:latin typeface="Roboto Black"/>
                <a:ea typeface="Roboto Black"/>
                <a:cs typeface="Roboto Black"/>
                <a:sym typeface="Roboto Black"/>
              </a:defRPr>
            </a:lvl3pPr>
            <a:lvl4pPr lvl="3" rtl="0">
              <a:spcBef>
                <a:spcPts val="0"/>
              </a:spcBef>
              <a:spcAft>
                <a:spcPts val="0"/>
              </a:spcAft>
              <a:buSzPts val="6000"/>
              <a:buFont typeface="Roboto Black"/>
              <a:buNone/>
              <a:defRPr sz="6000">
                <a:latin typeface="Roboto Black"/>
                <a:ea typeface="Roboto Black"/>
                <a:cs typeface="Roboto Black"/>
                <a:sym typeface="Roboto Black"/>
              </a:defRPr>
            </a:lvl4pPr>
            <a:lvl5pPr lvl="4" rtl="0">
              <a:spcBef>
                <a:spcPts val="0"/>
              </a:spcBef>
              <a:spcAft>
                <a:spcPts val="0"/>
              </a:spcAft>
              <a:buSzPts val="6000"/>
              <a:buFont typeface="Roboto Black"/>
              <a:buNone/>
              <a:defRPr sz="6000">
                <a:latin typeface="Roboto Black"/>
                <a:ea typeface="Roboto Black"/>
                <a:cs typeface="Roboto Black"/>
                <a:sym typeface="Roboto Black"/>
              </a:defRPr>
            </a:lvl5pPr>
            <a:lvl6pPr lvl="5" rtl="0">
              <a:spcBef>
                <a:spcPts val="0"/>
              </a:spcBef>
              <a:spcAft>
                <a:spcPts val="0"/>
              </a:spcAft>
              <a:buSzPts val="6000"/>
              <a:buFont typeface="Roboto Black"/>
              <a:buNone/>
              <a:defRPr sz="6000">
                <a:latin typeface="Roboto Black"/>
                <a:ea typeface="Roboto Black"/>
                <a:cs typeface="Roboto Black"/>
                <a:sym typeface="Roboto Black"/>
              </a:defRPr>
            </a:lvl6pPr>
            <a:lvl7pPr lvl="6" rtl="0">
              <a:spcBef>
                <a:spcPts val="0"/>
              </a:spcBef>
              <a:spcAft>
                <a:spcPts val="0"/>
              </a:spcAft>
              <a:buSzPts val="6000"/>
              <a:buFont typeface="Roboto Black"/>
              <a:buNone/>
              <a:defRPr sz="6000">
                <a:latin typeface="Roboto Black"/>
                <a:ea typeface="Roboto Black"/>
                <a:cs typeface="Roboto Black"/>
                <a:sym typeface="Roboto Black"/>
              </a:defRPr>
            </a:lvl7pPr>
            <a:lvl8pPr lvl="7" rtl="0">
              <a:spcBef>
                <a:spcPts val="0"/>
              </a:spcBef>
              <a:spcAft>
                <a:spcPts val="0"/>
              </a:spcAft>
              <a:buSzPts val="6000"/>
              <a:buFont typeface="Roboto Black"/>
              <a:buNone/>
              <a:defRPr sz="6000">
                <a:latin typeface="Roboto Black"/>
                <a:ea typeface="Roboto Black"/>
                <a:cs typeface="Roboto Black"/>
                <a:sym typeface="Roboto Black"/>
              </a:defRPr>
            </a:lvl8pPr>
            <a:lvl9pPr lvl="8" rtl="0">
              <a:spcBef>
                <a:spcPts val="0"/>
              </a:spcBef>
              <a:spcAft>
                <a:spcPts val="0"/>
              </a:spcAft>
              <a:buSzPts val="6000"/>
              <a:buFont typeface="Roboto Black"/>
              <a:buNone/>
              <a:defRPr sz="6000">
                <a:latin typeface="Roboto Black"/>
                <a:ea typeface="Roboto Black"/>
                <a:cs typeface="Roboto Black"/>
                <a:sym typeface="Roboto Black"/>
              </a:defRPr>
            </a:lvl9pPr>
          </a:lstStyle>
          <a:p>
            <a:r>
              <a:t>xx%</a:t>
            </a:r>
          </a:p>
        </p:txBody>
      </p:sp>
      <p:sp>
        <p:nvSpPr>
          <p:cNvPr id="22" name="Google Shape;22;p3"/>
          <p:cNvSpPr txBox="1">
            <a:spLocks noGrp="1"/>
          </p:cNvSpPr>
          <p:nvPr>
            <p:ph type="subTitle" idx="1"/>
          </p:nvPr>
        </p:nvSpPr>
        <p:spPr>
          <a:xfrm>
            <a:off x="3017100" y="3392800"/>
            <a:ext cx="31098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Montserrat" panose="00000500000000000000" pitchFamily="2"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 name="Chỗ dành sẵn cho Số hiệu Bản chiếu 1">
            <a:extLst>
              <a:ext uri="{FF2B5EF4-FFF2-40B4-BE49-F238E27FC236}">
                <a16:creationId xmlns:a16="http://schemas.microsoft.com/office/drawing/2014/main" id="{6DD0DBED-F7B1-7130-7683-28E77E788034}"/>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p:nvPr/>
        </p:nvSpPr>
        <p:spPr>
          <a:xfrm flipH="1">
            <a:off x="-170400" y="368825"/>
            <a:ext cx="9516600" cy="7104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atin typeface="Oswald Medium"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6"/>
          <p:cNvSpPr/>
          <p:nvPr/>
        </p:nvSpPr>
        <p:spPr>
          <a:xfrm flipH="1">
            <a:off x="48315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Chỗ dành sẵn cho Số hiệu Bản chiếu 1">
            <a:extLst>
              <a:ext uri="{FF2B5EF4-FFF2-40B4-BE49-F238E27FC236}">
                <a16:creationId xmlns:a16="http://schemas.microsoft.com/office/drawing/2014/main" id="{87F05F0A-6BF3-A380-0003-ADA6C37197C1}"/>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sp>
        <p:nvSpPr>
          <p:cNvPr id="45" name="Google Shape;45;p8"/>
          <p:cNvSpPr/>
          <p:nvPr/>
        </p:nvSpPr>
        <p:spPr>
          <a:xfrm rot="-544704">
            <a:off x="-966891" y="2374485"/>
            <a:ext cx="6132392" cy="1715255"/>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9501266">
            <a:off x="3354253" y="1052355"/>
            <a:ext cx="6572823" cy="1682262"/>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70225" y="1666875"/>
            <a:ext cx="9776400" cy="18477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665400" y="1585950"/>
            <a:ext cx="7813200" cy="197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000">
                <a:latin typeface="Oswald Medium" pitchFamily="2"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 name="Chỗ dành sẵn cho Số hiệu Bản chiếu 1">
            <a:extLst>
              <a:ext uri="{FF2B5EF4-FFF2-40B4-BE49-F238E27FC236}">
                <a16:creationId xmlns:a16="http://schemas.microsoft.com/office/drawing/2014/main" id="{8856C080-2C58-7DE0-CD42-ED47F917A1AA}"/>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9"/>
          <p:cNvSpPr/>
          <p:nvPr/>
        </p:nvSpPr>
        <p:spPr>
          <a:xfrm>
            <a:off x="-438525" y="1610625"/>
            <a:ext cx="9774000" cy="12036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title"/>
          </p:nvPr>
        </p:nvSpPr>
        <p:spPr>
          <a:xfrm>
            <a:off x="3615875" y="1837025"/>
            <a:ext cx="43842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500">
                <a:latin typeface="Oswald Medium" pitchFamily="2" charset="0"/>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3615875" y="2814225"/>
            <a:ext cx="4206900" cy="55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panose="00000500000000000000" pitchFamily="2"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3" name="Google Shape;53;p9"/>
          <p:cNvSpPr/>
          <p:nvPr/>
        </p:nvSpPr>
        <p:spPr>
          <a:xfrm rot="2569105">
            <a:off x="-2116700" y="2462866"/>
            <a:ext cx="13234871" cy="3701846"/>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hỗ dành sẵn cho Số hiệu Bản chiếu 1">
            <a:extLst>
              <a:ext uri="{FF2B5EF4-FFF2-40B4-BE49-F238E27FC236}">
                <a16:creationId xmlns:a16="http://schemas.microsoft.com/office/drawing/2014/main" id="{BDC3B395-0214-96C8-67D6-FDADE5B27FED}"/>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4497600" y="540000"/>
            <a:ext cx="4106400" cy="9756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4100">
                <a:solidFill>
                  <a:schemeClr val="dk1"/>
                </a:solidFill>
                <a:latin typeface="Oswald Medium" pitchFamily="2" charset="0"/>
                <a:ea typeface="Oswald Medium" pitchFamily="2" charset="0"/>
                <a:cs typeface="Oswald Medium" pitchFamily="2" charset="0"/>
                <a:sym typeface="Bebas Neue"/>
              </a:defRPr>
            </a:lvl1pPr>
          </a:lstStyle>
          <a:p>
            <a:endParaRPr/>
          </a:p>
        </p:txBody>
      </p:sp>
      <p:sp>
        <p:nvSpPr>
          <p:cNvPr id="56" name="Google Shape;56;p10"/>
          <p:cNvSpPr/>
          <p:nvPr/>
        </p:nvSpPr>
        <p:spPr>
          <a:xfrm rot="-2700000" flipH="1">
            <a:off x="5316280" y="1765598"/>
            <a:ext cx="8495543" cy="2110501"/>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1">
            <a:extLst>
              <a:ext uri="{FF2B5EF4-FFF2-40B4-BE49-F238E27FC236}">
                <a16:creationId xmlns:a16="http://schemas.microsoft.com/office/drawing/2014/main" id="{5CAA1BC5-2C86-4E5D-C8C8-7270038A9E3C}"/>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4"/>
        <p:cNvGrpSpPr/>
        <p:nvPr/>
      </p:nvGrpSpPr>
      <p:grpSpPr>
        <a:xfrm>
          <a:off x="0" y="0"/>
          <a:ext cx="0" cy="0"/>
          <a:chOff x="0" y="0"/>
          <a:chExt cx="0" cy="0"/>
        </a:xfrm>
      </p:grpSpPr>
      <p:sp>
        <p:nvSpPr>
          <p:cNvPr id="65" name="Google Shape;65;p13"/>
          <p:cNvSpPr/>
          <p:nvPr/>
        </p:nvSpPr>
        <p:spPr>
          <a:xfrm>
            <a:off x="-170225" y="368825"/>
            <a:ext cx="9776400" cy="710400"/>
          </a:xfrm>
          <a:prstGeom prst="rect">
            <a:avLst/>
          </a:prstGeom>
          <a:solidFill>
            <a:schemeClr val="accent5"/>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atin typeface="Oswald Medium" pitchFamily="2" charset="0"/>
              </a:defRPr>
            </a:lvl1pPr>
            <a:lvl2pPr lvl="1">
              <a:spcBef>
                <a:spcPts val="0"/>
              </a:spcBef>
              <a:spcAft>
                <a:spcPts val="0"/>
              </a:spcAft>
              <a:buSzPts val="2800"/>
              <a:buFont typeface="Bebas Neue"/>
              <a:buNone/>
              <a:defRPr>
                <a:latin typeface="Bebas Neue"/>
                <a:ea typeface="Bebas Neue"/>
                <a:cs typeface="Bebas Neue"/>
                <a:sym typeface="Bebas Neue"/>
              </a:defRPr>
            </a:lvl2pPr>
            <a:lvl3pPr lvl="2">
              <a:spcBef>
                <a:spcPts val="0"/>
              </a:spcBef>
              <a:spcAft>
                <a:spcPts val="0"/>
              </a:spcAft>
              <a:buSzPts val="2800"/>
              <a:buFont typeface="Bebas Neue"/>
              <a:buNone/>
              <a:defRPr>
                <a:latin typeface="Bebas Neue"/>
                <a:ea typeface="Bebas Neue"/>
                <a:cs typeface="Bebas Neue"/>
                <a:sym typeface="Bebas Neue"/>
              </a:defRPr>
            </a:lvl3pPr>
            <a:lvl4pPr lvl="3">
              <a:spcBef>
                <a:spcPts val="0"/>
              </a:spcBef>
              <a:spcAft>
                <a:spcPts val="0"/>
              </a:spcAft>
              <a:buSzPts val="2800"/>
              <a:buFont typeface="Bebas Neue"/>
              <a:buNone/>
              <a:defRPr>
                <a:latin typeface="Bebas Neue"/>
                <a:ea typeface="Bebas Neue"/>
                <a:cs typeface="Bebas Neue"/>
                <a:sym typeface="Bebas Neue"/>
              </a:defRPr>
            </a:lvl4pPr>
            <a:lvl5pPr lvl="4">
              <a:spcBef>
                <a:spcPts val="0"/>
              </a:spcBef>
              <a:spcAft>
                <a:spcPts val="0"/>
              </a:spcAft>
              <a:buSzPts val="2800"/>
              <a:buFont typeface="Bebas Neue"/>
              <a:buNone/>
              <a:defRPr>
                <a:latin typeface="Bebas Neue"/>
                <a:ea typeface="Bebas Neue"/>
                <a:cs typeface="Bebas Neue"/>
                <a:sym typeface="Bebas Neue"/>
              </a:defRPr>
            </a:lvl5pPr>
            <a:lvl6pPr lvl="5">
              <a:spcBef>
                <a:spcPts val="0"/>
              </a:spcBef>
              <a:spcAft>
                <a:spcPts val="0"/>
              </a:spcAft>
              <a:buSzPts val="2800"/>
              <a:buFont typeface="Bebas Neue"/>
              <a:buNone/>
              <a:defRPr>
                <a:latin typeface="Bebas Neue"/>
                <a:ea typeface="Bebas Neue"/>
                <a:cs typeface="Bebas Neue"/>
                <a:sym typeface="Bebas Neue"/>
              </a:defRPr>
            </a:lvl6pPr>
            <a:lvl7pPr lvl="6">
              <a:spcBef>
                <a:spcPts val="0"/>
              </a:spcBef>
              <a:spcAft>
                <a:spcPts val="0"/>
              </a:spcAft>
              <a:buSzPts val="2800"/>
              <a:buFont typeface="Bebas Neue"/>
              <a:buNone/>
              <a:defRPr>
                <a:latin typeface="Bebas Neue"/>
                <a:ea typeface="Bebas Neue"/>
                <a:cs typeface="Bebas Neue"/>
                <a:sym typeface="Bebas Neue"/>
              </a:defRPr>
            </a:lvl7pPr>
            <a:lvl8pPr lvl="7">
              <a:spcBef>
                <a:spcPts val="0"/>
              </a:spcBef>
              <a:spcAft>
                <a:spcPts val="0"/>
              </a:spcAft>
              <a:buSzPts val="2800"/>
              <a:buFont typeface="Bebas Neue"/>
              <a:buNone/>
              <a:defRPr>
                <a:latin typeface="Bebas Neue"/>
                <a:ea typeface="Bebas Neue"/>
                <a:cs typeface="Bebas Neue"/>
                <a:sym typeface="Bebas Neue"/>
              </a:defRPr>
            </a:lvl8pPr>
            <a:lvl9pPr lvl="8">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67" name="Google Shape;67;p13"/>
          <p:cNvSpPr txBox="1">
            <a:spLocks noGrp="1"/>
          </p:cNvSpPr>
          <p:nvPr>
            <p:ph type="subTitle" idx="1"/>
          </p:nvPr>
        </p:nvSpPr>
        <p:spPr>
          <a:xfrm>
            <a:off x="4914075" y="1917775"/>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2"/>
          </p:nvPr>
        </p:nvSpPr>
        <p:spPr>
          <a:xfrm>
            <a:off x="5113363" y="222293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 name="Google Shape;69;p13"/>
          <p:cNvSpPr txBox="1">
            <a:spLocks noGrp="1"/>
          </p:cNvSpPr>
          <p:nvPr>
            <p:ph type="subTitle" idx="3"/>
          </p:nvPr>
        </p:nvSpPr>
        <p:spPr>
          <a:xfrm>
            <a:off x="1345188" y="1917775"/>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4"/>
          </p:nvPr>
        </p:nvSpPr>
        <p:spPr>
          <a:xfrm>
            <a:off x="1544588" y="222293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1" name="Google Shape;71;p13"/>
          <p:cNvSpPr txBox="1">
            <a:spLocks noGrp="1"/>
          </p:cNvSpPr>
          <p:nvPr>
            <p:ph type="subTitle" idx="5"/>
          </p:nvPr>
        </p:nvSpPr>
        <p:spPr>
          <a:xfrm>
            <a:off x="4914075" y="3819652"/>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2" name="Google Shape;72;p13"/>
          <p:cNvSpPr txBox="1">
            <a:spLocks noGrp="1"/>
          </p:cNvSpPr>
          <p:nvPr>
            <p:ph type="subTitle" idx="6"/>
          </p:nvPr>
        </p:nvSpPr>
        <p:spPr>
          <a:xfrm>
            <a:off x="5113363" y="41248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3" name="Google Shape;73;p13"/>
          <p:cNvSpPr txBox="1">
            <a:spLocks noGrp="1"/>
          </p:cNvSpPr>
          <p:nvPr>
            <p:ph type="subTitle" idx="7"/>
          </p:nvPr>
        </p:nvSpPr>
        <p:spPr>
          <a:xfrm>
            <a:off x="1345188" y="3819650"/>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ebas Neue"/>
              <a:buNone/>
              <a:defRPr sz="2700">
                <a:solidFill>
                  <a:schemeClr val="dk1"/>
                </a:solidFill>
                <a:latin typeface="Oswald Medium" pitchFamily="2" charset="0"/>
                <a:ea typeface="Oswald Medium" pitchFamily="2" charset="0"/>
                <a:cs typeface="Oswald Medium" pitchFamily="2" charset="0"/>
                <a:sym typeface="Bebas Neue"/>
              </a:defRPr>
            </a:lvl1pPr>
            <a:lvl2pPr lvl="1" algn="ctr" rtl="0">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rtl="0">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rtl="0">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4" name="Google Shape;74;p13"/>
          <p:cNvSpPr txBox="1">
            <a:spLocks noGrp="1"/>
          </p:cNvSpPr>
          <p:nvPr>
            <p:ph type="subTitle" idx="8"/>
          </p:nvPr>
        </p:nvSpPr>
        <p:spPr>
          <a:xfrm>
            <a:off x="1544588" y="41248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ontserrat" panose="00000500000000000000" pitchFamily="2" charset="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2267950" y="126476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atin typeface="Oswald Medium" pitchFamily="2" charset="0"/>
              </a:defRPr>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76" name="Google Shape;76;p13"/>
          <p:cNvSpPr txBox="1">
            <a:spLocks noGrp="1"/>
          </p:cNvSpPr>
          <p:nvPr>
            <p:ph type="title" idx="13" hasCustomPrompt="1"/>
          </p:nvPr>
        </p:nvSpPr>
        <p:spPr>
          <a:xfrm>
            <a:off x="5836838" y="126476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atin typeface="Oswald Medium" pitchFamily="2" charset="0"/>
              </a:defRPr>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77" name="Google Shape;77;p13"/>
          <p:cNvSpPr txBox="1">
            <a:spLocks noGrp="1"/>
          </p:cNvSpPr>
          <p:nvPr>
            <p:ph type="title" idx="14" hasCustomPrompt="1"/>
          </p:nvPr>
        </p:nvSpPr>
        <p:spPr>
          <a:xfrm>
            <a:off x="2267950" y="316477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atin typeface="Oswald Medium" pitchFamily="2" charset="0"/>
              </a:defRPr>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78" name="Google Shape;78;p13"/>
          <p:cNvSpPr txBox="1">
            <a:spLocks noGrp="1"/>
          </p:cNvSpPr>
          <p:nvPr>
            <p:ph type="title" idx="15" hasCustomPrompt="1"/>
          </p:nvPr>
        </p:nvSpPr>
        <p:spPr>
          <a:xfrm>
            <a:off x="5836838" y="316477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latin typeface="Oswald Medium" pitchFamily="2" charset="0"/>
              </a:defRPr>
            </a:lvl1pPr>
            <a:lvl2pPr lvl="1" algn="ctr" rtl="0">
              <a:spcBef>
                <a:spcPts val="0"/>
              </a:spcBef>
              <a:spcAft>
                <a:spcPts val="0"/>
              </a:spcAft>
              <a:buSzPts val="4000"/>
              <a:buFont typeface="Bebas Neue"/>
              <a:buNone/>
              <a:defRPr sz="4000">
                <a:latin typeface="Bebas Neue"/>
                <a:ea typeface="Bebas Neue"/>
                <a:cs typeface="Bebas Neue"/>
                <a:sym typeface="Bebas Neue"/>
              </a:defRPr>
            </a:lvl2pPr>
            <a:lvl3pPr lvl="2" algn="ctr" rtl="0">
              <a:spcBef>
                <a:spcPts val="0"/>
              </a:spcBef>
              <a:spcAft>
                <a:spcPts val="0"/>
              </a:spcAft>
              <a:buSzPts val="4000"/>
              <a:buFont typeface="Bebas Neue"/>
              <a:buNone/>
              <a:defRPr sz="4000">
                <a:latin typeface="Bebas Neue"/>
                <a:ea typeface="Bebas Neue"/>
                <a:cs typeface="Bebas Neue"/>
                <a:sym typeface="Bebas Neue"/>
              </a:defRPr>
            </a:lvl3pPr>
            <a:lvl4pPr lvl="3" algn="ctr" rtl="0">
              <a:spcBef>
                <a:spcPts val="0"/>
              </a:spcBef>
              <a:spcAft>
                <a:spcPts val="0"/>
              </a:spcAft>
              <a:buSzPts val="4000"/>
              <a:buFont typeface="Bebas Neue"/>
              <a:buNone/>
              <a:defRPr sz="4000">
                <a:latin typeface="Bebas Neue"/>
                <a:ea typeface="Bebas Neue"/>
                <a:cs typeface="Bebas Neue"/>
                <a:sym typeface="Bebas Neue"/>
              </a:defRPr>
            </a:lvl4pPr>
            <a:lvl5pPr lvl="4" algn="ctr" rtl="0">
              <a:spcBef>
                <a:spcPts val="0"/>
              </a:spcBef>
              <a:spcAft>
                <a:spcPts val="0"/>
              </a:spcAft>
              <a:buSzPts val="4000"/>
              <a:buFont typeface="Bebas Neue"/>
              <a:buNone/>
              <a:defRPr sz="4000">
                <a:latin typeface="Bebas Neue"/>
                <a:ea typeface="Bebas Neue"/>
                <a:cs typeface="Bebas Neue"/>
                <a:sym typeface="Bebas Neue"/>
              </a:defRPr>
            </a:lvl5pPr>
            <a:lvl6pPr lvl="5" algn="ctr" rtl="0">
              <a:spcBef>
                <a:spcPts val="0"/>
              </a:spcBef>
              <a:spcAft>
                <a:spcPts val="0"/>
              </a:spcAft>
              <a:buSzPts val="4000"/>
              <a:buFont typeface="Bebas Neue"/>
              <a:buNone/>
              <a:defRPr sz="4000">
                <a:latin typeface="Bebas Neue"/>
                <a:ea typeface="Bebas Neue"/>
                <a:cs typeface="Bebas Neue"/>
                <a:sym typeface="Bebas Neue"/>
              </a:defRPr>
            </a:lvl6pPr>
            <a:lvl7pPr lvl="6" algn="ctr" rtl="0">
              <a:spcBef>
                <a:spcPts val="0"/>
              </a:spcBef>
              <a:spcAft>
                <a:spcPts val="0"/>
              </a:spcAft>
              <a:buSzPts val="4000"/>
              <a:buFont typeface="Bebas Neue"/>
              <a:buNone/>
              <a:defRPr sz="4000">
                <a:latin typeface="Bebas Neue"/>
                <a:ea typeface="Bebas Neue"/>
                <a:cs typeface="Bebas Neue"/>
                <a:sym typeface="Bebas Neue"/>
              </a:defRPr>
            </a:lvl7pPr>
            <a:lvl8pPr lvl="7" algn="ctr" rtl="0">
              <a:spcBef>
                <a:spcPts val="0"/>
              </a:spcBef>
              <a:spcAft>
                <a:spcPts val="0"/>
              </a:spcAft>
              <a:buSzPts val="4000"/>
              <a:buFont typeface="Bebas Neue"/>
              <a:buNone/>
              <a:defRPr sz="4000">
                <a:latin typeface="Bebas Neue"/>
                <a:ea typeface="Bebas Neue"/>
                <a:cs typeface="Bebas Neue"/>
                <a:sym typeface="Bebas Neue"/>
              </a:defRPr>
            </a:lvl8pPr>
            <a:lvl9pPr lvl="8" algn="ctr"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
        <p:nvSpPr>
          <p:cNvPr id="2" name="Slide Number Placeholder 1">
            <a:extLst>
              <a:ext uri="{FF2B5EF4-FFF2-40B4-BE49-F238E27FC236}">
                <a16:creationId xmlns:a16="http://schemas.microsoft.com/office/drawing/2014/main" id="{71C76334-2DE3-D879-AB69-A658AB2D5FE3}"/>
              </a:ext>
            </a:extLst>
          </p:cNvPr>
          <p:cNvSpPr>
            <a:spLocks noGrp="1"/>
          </p:cNvSpPr>
          <p:nvPr>
            <p:ph type="sldNum" sz="quarter" idx="16"/>
          </p:nvPr>
        </p:nvSpPr>
        <p:spPr/>
        <p:txBody>
          <a:bodyPr/>
          <a:lstStyle/>
          <a:p>
            <a:fld id="{E799917D-C393-4154-A33B-00DAE610A4F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9"/>
        <p:cNvGrpSpPr/>
        <p:nvPr/>
      </p:nvGrpSpPr>
      <p:grpSpPr>
        <a:xfrm>
          <a:off x="0" y="0"/>
          <a:ext cx="0" cy="0"/>
          <a:chOff x="0" y="0"/>
          <a:chExt cx="0" cy="0"/>
        </a:xfrm>
      </p:grpSpPr>
      <p:sp>
        <p:nvSpPr>
          <p:cNvPr id="80" name="Google Shape;80;p14"/>
          <p:cNvSpPr/>
          <p:nvPr/>
        </p:nvSpPr>
        <p:spPr>
          <a:xfrm rot="-518302">
            <a:off x="-231824" y="3314370"/>
            <a:ext cx="9699007" cy="1510316"/>
          </a:xfrm>
          <a:custGeom>
            <a:avLst/>
            <a:gdLst/>
            <a:ahLst/>
            <a:cxnLst/>
            <a:rect l="l" t="t" r="r" b="b"/>
            <a:pathLst>
              <a:path w="121676" h="20435" extrusionOk="0">
                <a:moveTo>
                  <a:pt x="121676" y="1"/>
                </a:moveTo>
                <a:lnTo>
                  <a:pt x="121501" y="117"/>
                </a:lnTo>
                <a:cubicBezTo>
                  <a:pt x="120645" y="662"/>
                  <a:pt x="119381" y="1440"/>
                  <a:pt x="117805" y="2432"/>
                </a:cubicBezTo>
                <a:lnTo>
                  <a:pt x="116541" y="3190"/>
                </a:lnTo>
                <a:cubicBezTo>
                  <a:pt x="116327" y="3327"/>
                  <a:pt x="116094" y="3463"/>
                  <a:pt x="115861" y="3599"/>
                </a:cubicBezTo>
                <a:lnTo>
                  <a:pt x="115141" y="4007"/>
                </a:lnTo>
                <a:cubicBezTo>
                  <a:pt x="114655" y="4299"/>
                  <a:pt x="114168" y="4591"/>
                  <a:pt x="113643" y="4902"/>
                </a:cubicBezTo>
                <a:lnTo>
                  <a:pt x="112010" y="5816"/>
                </a:lnTo>
                <a:cubicBezTo>
                  <a:pt x="109753" y="7061"/>
                  <a:pt x="107167" y="8383"/>
                  <a:pt x="104308" y="9667"/>
                </a:cubicBezTo>
                <a:cubicBezTo>
                  <a:pt x="103588" y="9998"/>
                  <a:pt x="102849" y="10309"/>
                  <a:pt x="102110" y="10620"/>
                </a:cubicBezTo>
                <a:cubicBezTo>
                  <a:pt x="101740" y="10795"/>
                  <a:pt x="101351" y="10931"/>
                  <a:pt x="100962" y="11087"/>
                </a:cubicBezTo>
                <a:lnTo>
                  <a:pt x="99795" y="11554"/>
                </a:lnTo>
                <a:cubicBezTo>
                  <a:pt x="98220" y="12118"/>
                  <a:pt x="96586" y="12721"/>
                  <a:pt x="94875" y="13226"/>
                </a:cubicBezTo>
                <a:lnTo>
                  <a:pt x="94233" y="13421"/>
                </a:lnTo>
                <a:lnTo>
                  <a:pt x="93591" y="13596"/>
                </a:lnTo>
                <a:cubicBezTo>
                  <a:pt x="93163" y="13732"/>
                  <a:pt x="92735" y="13849"/>
                  <a:pt x="92288" y="13965"/>
                </a:cubicBezTo>
                <a:cubicBezTo>
                  <a:pt x="91413" y="14179"/>
                  <a:pt x="90518" y="14413"/>
                  <a:pt x="89604" y="14607"/>
                </a:cubicBezTo>
                <a:cubicBezTo>
                  <a:pt x="87795" y="15016"/>
                  <a:pt x="85928" y="15385"/>
                  <a:pt x="84022" y="15638"/>
                </a:cubicBezTo>
                <a:cubicBezTo>
                  <a:pt x="81305" y="16013"/>
                  <a:pt x="78569" y="16203"/>
                  <a:pt x="75828" y="16203"/>
                </a:cubicBezTo>
                <a:cubicBezTo>
                  <a:pt x="74586" y="16203"/>
                  <a:pt x="73343" y="16164"/>
                  <a:pt x="72099" y="16085"/>
                </a:cubicBezTo>
                <a:cubicBezTo>
                  <a:pt x="70057" y="15969"/>
                  <a:pt x="68015" y="15735"/>
                  <a:pt x="65934" y="15444"/>
                </a:cubicBezTo>
                <a:cubicBezTo>
                  <a:pt x="63872" y="15171"/>
                  <a:pt x="61791" y="14821"/>
                  <a:pt x="59710" y="14393"/>
                </a:cubicBezTo>
                <a:cubicBezTo>
                  <a:pt x="57649" y="13965"/>
                  <a:pt x="55587" y="13460"/>
                  <a:pt x="53525" y="12896"/>
                </a:cubicBezTo>
                <a:cubicBezTo>
                  <a:pt x="51464" y="12312"/>
                  <a:pt x="49460" y="11670"/>
                  <a:pt x="47477" y="10931"/>
                </a:cubicBezTo>
                <a:cubicBezTo>
                  <a:pt x="45493" y="10212"/>
                  <a:pt x="43548" y="9434"/>
                  <a:pt x="41642" y="8636"/>
                </a:cubicBezTo>
                <a:cubicBezTo>
                  <a:pt x="39736" y="7819"/>
                  <a:pt x="37869" y="6983"/>
                  <a:pt x="36021" y="6147"/>
                </a:cubicBezTo>
                <a:cubicBezTo>
                  <a:pt x="34173" y="5310"/>
                  <a:pt x="32325" y="4494"/>
                  <a:pt x="30478" y="3793"/>
                </a:cubicBezTo>
                <a:cubicBezTo>
                  <a:pt x="29544" y="3443"/>
                  <a:pt x="28630" y="3093"/>
                  <a:pt x="27697" y="2801"/>
                </a:cubicBezTo>
                <a:cubicBezTo>
                  <a:pt x="26744" y="2510"/>
                  <a:pt x="25810" y="2257"/>
                  <a:pt x="24837" y="2043"/>
                </a:cubicBezTo>
                <a:cubicBezTo>
                  <a:pt x="24585" y="1985"/>
                  <a:pt x="24371" y="1946"/>
                  <a:pt x="24137" y="1907"/>
                </a:cubicBezTo>
                <a:lnTo>
                  <a:pt x="23807" y="1829"/>
                </a:lnTo>
                <a:lnTo>
                  <a:pt x="23729" y="1810"/>
                </a:lnTo>
                <a:lnTo>
                  <a:pt x="23612" y="1810"/>
                </a:lnTo>
                <a:lnTo>
                  <a:pt x="23418" y="1790"/>
                </a:lnTo>
                <a:cubicBezTo>
                  <a:pt x="23184" y="1751"/>
                  <a:pt x="22931" y="1712"/>
                  <a:pt x="22698" y="1673"/>
                </a:cubicBezTo>
                <a:lnTo>
                  <a:pt x="21959" y="1596"/>
                </a:lnTo>
                <a:cubicBezTo>
                  <a:pt x="21235" y="1520"/>
                  <a:pt x="20500" y="1492"/>
                  <a:pt x="19762" y="1492"/>
                </a:cubicBezTo>
                <a:cubicBezTo>
                  <a:pt x="19548" y="1492"/>
                  <a:pt x="19334" y="1494"/>
                  <a:pt x="19119" y="1498"/>
                </a:cubicBezTo>
                <a:cubicBezTo>
                  <a:pt x="17330" y="1576"/>
                  <a:pt x="15541" y="1829"/>
                  <a:pt x="13810" y="2276"/>
                </a:cubicBezTo>
                <a:cubicBezTo>
                  <a:pt x="12973" y="2490"/>
                  <a:pt x="12176" y="2724"/>
                  <a:pt x="11398" y="2996"/>
                </a:cubicBezTo>
                <a:cubicBezTo>
                  <a:pt x="10620" y="3268"/>
                  <a:pt x="9900" y="3579"/>
                  <a:pt x="9181" y="3891"/>
                </a:cubicBezTo>
                <a:cubicBezTo>
                  <a:pt x="7858" y="4494"/>
                  <a:pt x="6575" y="5174"/>
                  <a:pt x="5330" y="5952"/>
                </a:cubicBezTo>
                <a:cubicBezTo>
                  <a:pt x="3424" y="7178"/>
                  <a:pt x="1634" y="8597"/>
                  <a:pt x="1" y="10192"/>
                </a:cubicBezTo>
                <a:lnTo>
                  <a:pt x="1" y="12585"/>
                </a:lnTo>
                <a:cubicBezTo>
                  <a:pt x="351" y="12332"/>
                  <a:pt x="720" y="12098"/>
                  <a:pt x="1109" y="11845"/>
                </a:cubicBezTo>
                <a:cubicBezTo>
                  <a:pt x="2957" y="10640"/>
                  <a:pt x="4863" y="9570"/>
                  <a:pt x="6847" y="8636"/>
                </a:cubicBezTo>
                <a:cubicBezTo>
                  <a:pt x="9356" y="7430"/>
                  <a:pt x="11981" y="6536"/>
                  <a:pt x="14685" y="5952"/>
                </a:cubicBezTo>
                <a:cubicBezTo>
                  <a:pt x="16202" y="5641"/>
                  <a:pt x="17758" y="5447"/>
                  <a:pt x="19314" y="5388"/>
                </a:cubicBezTo>
                <a:cubicBezTo>
                  <a:pt x="19819" y="5351"/>
                  <a:pt x="20333" y="5338"/>
                  <a:pt x="20854" y="5338"/>
                </a:cubicBezTo>
                <a:cubicBezTo>
                  <a:pt x="21155" y="5338"/>
                  <a:pt x="21458" y="5342"/>
                  <a:pt x="21764" y="5349"/>
                </a:cubicBezTo>
                <a:cubicBezTo>
                  <a:pt x="22173" y="5349"/>
                  <a:pt x="22581" y="5369"/>
                  <a:pt x="23009" y="5388"/>
                </a:cubicBezTo>
                <a:lnTo>
                  <a:pt x="23301" y="5388"/>
                </a:lnTo>
                <a:lnTo>
                  <a:pt x="23632" y="5427"/>
                </a:lnTo>
                <a:cubicBezTo>
                  <a:pt x="23865" y="5447"/>
                  <a:pt x="24098" y="5466"/>
                  <a:pt x="24312" y="5485"/>
                </a:cubicBezTo>
                <a:cubicBezTo>
                  <a:pt x="24740" y="5544"/>
                  <a:pt x="25149" y="5583"/>
                  <a:pt x="25596" y="5661"/>
                </a:cubicBezTo>
                <a:lnTo>
                  <a:pt x="26277" y="5738"/>
                </a:lnTo>
                <a:lnTo>
                  <a:pt x="26938" y="5855"/>
                </a:lnTo>
                <a:cubicBezTo>
                  <a:pt x="27852" y="5991"/>
                  <a:pt x="28766" y="6186"/>
                  <a:pt x="29700" y="6380"/>
                </a:cubicBezTo>
                <a:cubicBezTo>
                  <a:pt x="31548" y="6789"/>
                  <a:pt x="33454" y="7275"/>
                  <a:pt x="35360" y="7878"/>
                </a:cubicBezTo>
                <a:cubicBezTo>
                  <a:pt x="39191" y="9025"/>
                  <a:pt x="43062" y="10581"/>
                  <a:pt x="46971" y="12196"/>
                </a:cubicBezTo>
                <a:lnTo>
                  <a:pt x="52903" y="14627"/>
                </a:lnTo>
                <a:cubicBezTo>
                  <a:pt x="54906" y="15444"/>
                  <a:pt x="56929" y="16241"/>
                  <a:pt x="58971" y="16961"/>
                </a:cubicBezTo>
                <a:cubicBezTo>
                  <a:pt x="61033" y="17680"/>
                  <a:pt x="63133" y="18322"/>
                  <a:pt x="65273" y="18847"/>
                </a:cubicBezTo>
                <a:cubicBezTo>
                  <a:pt x="67393" y="19353"/>
                  <a:pt x="69552" y="19742"/>
                  <a:pt x="71710" y="19995"/>
                </a:cubicBezTo>
                <a:cubicBezTo>
                  <a:pt x="74079" y="20287"/>
                  <a:pt x="76465" y="20434"/>
                  <a:pt x="78850" y="20434"/>
                </a:cubicBezTo>
                <a:cubicBezTo>
                  <a:pt x="80754" y="20434"/>
                  <a:pt x="82656" y="20340"/>
                  <a:pt x="84547" y="20150"/>
                </a:cubicBezTo>
                <a:cubicBezTo>
                  <a:pt x="85072" y="20092"/>
                  <a:pt x="85597" y="20034"/>
                  <a:pt x="86103" y="19956"/>
                </a:cubicBezTo>
                <a:lnTo>
                  <a:pt x="87639" y="19722"/>
                </a:lnTo>
                <a:cubicBezTo>
                  <a:pt x="87892" y="19684"/>
                  <a:pt x="88145" y="19645"/>
                  <a:pt x="88398" y="19586"/>
                </a:cubicBezTo>
                <a:cubicBezTo>
                  <a:pt x="88651" y="19547"/>
                  <a:pt x="88904" y="19489"/>
                  <a:pt x="89137" y="19450"/>
                </a:cubicBezTo>
                <a:lnTo>
                  <a:pt x="89896" y="19295"/>
                </a:lnTo>
                <a:lnTo>
                  <a:pt x="90615" y="19119"/>
                </a:lnTo>
                <a:cubicBezTo>
                  <a:pt x="92541" y="18692"/>
                  <a:pt x="94427" y="18128"/>
                  <a:pt x="96275" y="17486"/>
                </a:cubicBezTo>
                <a:cubicBezTo>
                  <a:pt x="98084" y="16844"/>
                  <a:pt x="99776" y="16124"/>
                  <a:pt x="101410" y="15385"/>
                </a:cubicBezTo>
                <a:cubicBezTo>
                  <a:pt x="103043" y="14646"/>
                  <a:pt x="104580" y="13849"/>
                  <a:pt x="106000" y="13032"/>
                </a:cubicBezTo>
                <a:cubicBezTo>
                  <a:pt x="108606" y="11554"/>
                  <a:pt x="111115" y="9920"/>
                  <a:pt x="113507" y="8131"/>
                </a:cubicBezTo>
                <a:lnTo>
                  <a:pt x="115044" y="6964"/>
                </a:lnTo>
                <a:cubicBezTo>
                  <a:pt x="115530" y="6575"/>
                  <a:pt x="115997" y="6186"/>
                  <a:pt x="116425" y="5816"/>
                </a:cubicBezTo>
                <a:cubicBezTo>
                  <a:pt x="117319" y="5097"/>
                  <a:pt x="118097" y="4396"/>
                  <a:pt x="118817" y="3754"/>
                </a:cubicBezTo>
                <a:cubicBezTo>
                  <a:pt x="120023" y="2665"/>
                  <a:pt x="120976" y="1751"/>
                  <a:pt x="121676" y="1051"/>
                </a:cubicBezTo>
                <a:lnTo>
                  <a:pt x="121676" y="1"/>
                </a:ln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2914650" y="2921100"/>
            <a:ext cx="3333000" cy="2337000"/>
          </a:xfrm>
          <a:prstGeom prst="rect">
            <a:avLst/>
          </a:prstGeom>
          <a:solidFill>
            <a:schemeClr val="accent5"/>
          </a:solidFill>
          <a:ln>
            <a:noFill/>
          </a:ln>
          <a:effectLst>
            <a:outerShdw blurRad="57150" dist="19050" dir="648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2918550" y="3234238"/>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100"/>
              <a:buNone/>
              <a:defRPr sz="3000">
                <a:latin typeface="Oswald Medium" pitchFamily="2" charset="0"/>
              </a:defRPr>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3" name="Google Shape;83;p14"/>
          <p:cNvSpPr txBox="1">
            <a:spLocks noGrp="1"/>
          </p:cNvSpPr>
          <p:nvPr>
            <p:ph type="subTitle" idx="1"/>
          </p:nvPr>
        </p:nvSpPr>
        <p:spPr>
          <a:xfrm>
            <a:off x="1726650" y="1448725"/>
            <a:ext cx="5690700" cy="9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200"/>
              <a:buNone/>
              <a:defRPr sz="2000">
                <a:latin typeface="Montserrat" panose="00000500000000000000" pitchFamily="2"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 name="Slide Number Placeholder 1">
            <a:extLst>
              <a:ext uri="{FF2B5EF4-FFF2-40B4-BE49-F238E27FC236}">
                <a16:creationId xmlns:a16="http://schemas.microsoft.com/office/drawing/2014/main" id="{52346345-EEAE-27C3-2885-BBC0F285AF5E}"/>
              </a:ext>
            </a:extLst>
          </p:cNvPr>
          <p:cNvSpPr>
            <a:spLocks noGrp="1"/>
          </p:cNvSpPr>
          <p:nvPr>
            <p:ph type="sldNum" sz="quarter" idx="16"/>
          </p:nvPr>
        </p:nvSpPr>
        <p:spPr>
          <a:xfrm>
            <a:off x="6762750" y="4755888"/>
            <a:ext cx="2057400" cy="274637"/>
          </a:xfrm>
        </p:spPr>
        <p:txBody>
          <a:bodyPr/>
          <a:lstStyle/>
          <a:p>
            <a:fld id="{E799917D-C393-4154-A33B-00DAE610A4F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02"/>
        <p:cNvGrpSpPr/>
        <p:nvPr/>
      </p:nvGrpSpPr>
      <p:grpSpPr>
        <a:xfrm>
          <a:off x="0" y="0"/>
          <a:ext cx="0" cy="0"/>
          <a:chOff x="0" y="0"/>
          <a:chExt cx="0" cy="0"/>
        </a:xfrm>
      </p:grpSpPr>
      <p:sp>
        <p:nvSpPr>
          <p:cNvPr id="103" name="Google Shape;103;p17"/>
          <p:cNvSpPr/>
          <p:nvPr/>
        </p:nvSpPr>
        <p:spPr>
          <a:xfrm rot="10232225">
            <a:off x="-227423" y="3737337"/>
            <a:ext cx="9598837" cy="1612086"/>
          </a:xfrm>
          <a:custGeom>
            <a:avLst/>
            <a:gdLst/>
            <a:ahLst/>
            <a:cxnLst/>
            <a:rect l="l" t="t" r="r" b="b"/>
            <a:pathLst>
              <a:path w="121676" h="20435" extrusionOk="0">
                <a:moveTo>
                  <a:pt x="121676" y="1"/>
                </a:moveTo>
                <a:lnTo>
                  <a:pt x="121501" y="117"/>
                </a:lnTo>
                <a:cubicBezTo>
                  <a:pt x="120645" y="662"/>
                  <a:pt x="119381" y="1440"/>
                  <a:pt x="117805" y="2432"/>
                </a:cubicBezTo>
                <a:lnTo>
                  <a:pt x="116541" y="3190"/>
                </a:lnTo>
                <a:cubicBezTo>
                  <a:pt x="116327" y="3327"/>
                  <a:pt x="116094" y="3463"/>
                  <a:pt x="115861" y="3599"/>
                </a:cubicBezTo>
                <a:lnTo>
                  <a:pt x="115141" y="4007"/>
                </a:lnTo>
                <a:cubicBezTo>
                  <a:pt x="114655" y="4299"/>
                  <a:pt x="114168" y="4591"/>
                  <a:pt x="113643" y="4902"/>
                </a:cubicBezTo>
                <a:lnTo>
                  <a:pt x="112010" y="5816"/>
                </a:lnTo>
                <a:cubicBezTo>
                  <a:pt x="109753" y="7061"/>
                  <a:pt x="107167" y="8383"/>
                  <a:pt x="104308" y="9667"/>
                </a:cubicBezTo>
                <a:cubicBezTo>
                  <a:pt x="103588" y="9998"/>
                  <a:pt x="102849" y="10309"/>
                  <a:pt x="102110" y="10620"/>
                </a:cubicBezTo>
                <a:cubicBezTo>
                  <a:pt x="101740" y="10795"/>
                  <a:pt x="101351" y="10931"/>
                  <a:pt x="100962" y="11087"/>
                </a:cubicBezTo>
                <a:lnTo>
                  <a:pt x="99795" y="11554"/>
                </a:lnTo>
                <a:cubicBezTo>
                  <a:pt x="98220" y="12118"/>
                  <a:pt x="96586" y="12721"/>
                  <a:pt x="94875" y="13226"/>
                </a:cubicBezTo>
                <a:lnTo>
                  <a:pt x="94233" y="13421"/>
                </a:lnTo>
                <a:lnTo>
                  <a:pt x="93591" y="13596"/>
                </a:lnTo>
                <a:cubicBezTo>
                  <a:pt x="93163" y="13732"/>
                  <a:pt x="92735" y="13849"/>
                  <a:pt x="92288" y="13965"/>
                </a:cubicBezTo>
                <a:cubicBezTo>
                  <a:pt x="91413" y="14179"/>
                  <a:pt x="90518" y="14413"/>
                  <a:pt x="89604" y="14607"/>
                </a:cubicBezTo>
                <a:cubicBezTo>
                  <a:pt x="87795" y="15016"/>
                  <a:pt x="85928" y="15385"/>
                  <a:pt x="84022" y="15638"/>
                </a:cubicBezTo>
                <a:cubicBezTo>
                  <a:pt x="81305" y="16013"/>
                  <a:pt x="78569" y="16203"/>
                  <a:pt x="75828" y="16203"/>
                </a:cubicBezTo>
                <a:cubicBezTo>
                  <a:pt x="74586" y="16203"/>
                  <a:pt x="73343" y="16164"/>
                  <a:pt x="72099" y="16085"/>
                </a:cubicBezTo>
                <a:cubicBezTo>
                  <a:pt x="70057" y="15969"/>
                  <a:pt x="68015" y="15735"/>
                  <a:pt x="65934" y="15444"/>
                </a:cubicBezTo>
                <a:cubicBezTo>
                  <a:pt x="63872" y="15171"/>
                  <a:pt x="61791" y="14821"/>
                  <a:pt x="59710" y="14393"/>
                </a:cubicBezTo>
                <a:cubicBezTo>
                  <a:pt x="57649" y="13965"/>
                  <a:pt x="55587" y="13460"/>
                  <a:pt x="53525" y="12896"/>
                </a:cubicBezTo>
                <a:cubicBezTo>
                  <a:pt x="51464" y="12312"/>
                  <a:pt x="49460" y="11670"/>
                  <a:pt x="47477" y="10931"/>
                </a:cubicBezTo>
                <a:cubicBezTo>
                  <a:pt x="45493" y="10212"/>
                  <a:pt x="43548" y="9434"/>
                  <a:pt x="41642" y="8636"/>
                </a:cubicBezTo>
                <a:cubicBezTo>
                  <a:pt x="39736" y="7819"/>
                  <a:pt x="37869" y="6983"/>
                  <a:pt x="36021" y="6147"/>
                </a:cubicBezTo>
                <a:cubicBezTo>
                  <a:pt x="34173" y="5310"/>
                  <a:pt x="32325" y="4494"/>
                  <a:pt x="30478" y="3793"/>
                </a:cubicBezTo>
                <a:cubicBezTo>
                  <a:pt x="29544" y="3443"/>
                  <a:pt x="28630" y="3093"/>
                  <a:pt x="27697" y="2801"/>
                </a:cubicBezTo>
                <a:cubicBezTo>
                  <a:pt x="26744" y="2510"/>
                  <a:pt x="25810" y="2257"/>
                  <a:pt x="24837" y="2043"/>
                </a:cubicBezTo>
                <a:cubicBezTo>
                  <a:pt x="24585" y="1985"/>
                  <a:pt x="24371" y="1946"/>
                  <a:pt x="24137" y="1907"/>
                </a:cubicBezTo>
                <a:lnTo>
                  <a:pt x="23807" y="1829"/>
                </a:lnTo>
                <a:lnTo>
                  <a:pt x="23729" y="1810"/>
                </a:lnTo>
                <a:lnTo>
                  <a:pt x="23612" y="1810"/>
                </a:lnTo>
                <a:lnTo>
                  <a:pt x="23418" y="1790"/>
                </a:lnTo>
                <a:cubicBezTo>
                  <a:pt x="23184" y="1751"/>
                  <a:pt x="22931" y="1712"/>
                  <a:pt x="22698" y="1673"/>
                </a:cubicBezTo>
                <a:lnTo>
                  <a:pt x="21959" y="1596"/>
                </a:lnTo>
                <a:cubicBezTo>
                  <a:pt x="21235" y="1520"/>
                  <a:pt x="20500" y="1492"/>
                  <a:pt x="19762" y="1492"/>
                </a:cubicBezTo>
                <a:cubicBezTo>
                  <a:pt x="19548" y="1492"/>
                  <a:pt x="19334" y="1494"/>
                  <a:pt x="19119" y="1498"/>
                </a:cubicBezTo>
                <a:cubicBezTo>
                  <a:pt x="17330" y="1576"/>
                  <a:pt x="15541" y="1829"/>
                  <a:pt x="13810" y="2276"/>
                </a:cubicBezTo>
                <a:cubicBezTo>
                  <a:pt x="12973" y="2490"/>
                  <a:pt x="12176" y="2724"/>
                  <a:pt x="11398" y="2996"/>
                </a:cubicBezTo>
                <a:cubicBezTo>
                  <a:pt x="10620" y="3268"/>
                  <a:pt x="9900" y="3579"/>
                  <a:pt x="9181" y="3891"/>
                </a:cubicBezTo>
                <a:cubicBezTo>
                  <a:pt x="7858" y="4494"/>
                  <a:pt x="6575" y="5174"/>
                  <a:pt x="5330" y="5952"/>
                </a:cubicBezTo>
                <a:cubicBezTo>
                  <a:pt x="3424" y="7178"/>
                  <a:pt x="1634" y="8597"/>
                  <a:pt x="1" y="10192"/>
                </a:cubicBezTo>
                <a:lnTo>
                  <a:pt x="1" y="12585"/>
                </a:lnTo>
                <a:cubicBezTo>
                  <a:pt x="351" y="12332"/>
                  <a:pt x="720" y="12098"/>
                  <a:pt x="1109" y="11845"/>
                </a:cubicBezTo>
                <a:cubicBezTo>
                  <a:pt x="2957" y="10640"/>
                  <a:pt x="4863" y="9570"/>
                  <a:pt x="6847" y="8636"/>
                </a:cubicBezTo>
                <a:cubicBezTo>
                  <a:pt x="9356" y="7430"/>
                  <a:pt x="11981" y="6536"/>
                  <a:pt x="14685" y="5952"/>
                </a:cubicBezTo>
                <a:cubicBezTo>
                  <a:pt x="16202" y="5641"/>
                  <a:pt x="17758" y="5447"/>
                  <a:pt x="19314" y="5388"/>
                </a:cubicBezTo>
                <a:cubicBezTo>
                  <a:pt x="19819" y="5351"/>
                  <a:pt x="20333" y="5338"/>
                  <a:pt x="20854" y="5338"/>
                </a:cubicBezTo>
                <a:cubicBezTo>
                  <a:pt x="21155" y="5338"/>
                  <a:pt x="21458" y="5342"/>
                  <a:pt x="21764" y="5349"/>
                </a:cubicBezTo>
                <a:cubicBezTo>
                  <a:pt x="22173" y="5349"/>
                  <a:pt x="22581" y="5369"/>
                  <a:pt x="23009" y="5388"/>
                </a:cubicBezTo>
                <a:lnTo>
                  <a:pt x="23301" y="5388"/>
                </a:lnTo>
                <a:lnTo>
                  <a:pt x="23632" y="5427"/>
                </a:lnTo>
                <a:cubicBezTo>
                  <a:pt x="23865" y="5447"/>
                  <a:pt x="24098" y="5466"/>
                  <a:pt x="24312" y="5485"/>
                </a:cubicBezTo>
                <a:cubicBezTo>
                  <a:pt x="24740" y="5544"/>
                  <a:pt x="25149" y="5583"/>
                  <a:pt x="25596" y="5661"/>
                </a:cubicBezTo>
                <a:lnTo>
                  <a:pt x="26277" y="5738"/>
                </a:lnTo>
                <a:lnTo>
                  <a:pt x="26938" y="5855"/>
                </a:lnTo>
                <a:cubicBezTo>
                  <a:pt x="27852" y="5991"/>
                  <a:pt x="28766" y="6186"/>
                  <a:pt x="29700" y="6380"/>
                </a:cubicBezTo>
                <a:cubicBezTo>
                  <a:pt x="31548" y="6789"/>
                  <a:pt x="33454" y="7275"/>
                  <a:pt x="35360" y="7878"/>
                </a:cubicBezTo>
                <a:cubicBezTo>
                  <a:pt x="39191" y="9025"/>
                  <a:pt x="43062" y="10581"/>
                  <a:pt x="46971" y="12196"/>
                </a:cubicBezTo>
                <a:lnTo>
                  <a:pt x="52903" y="14627"/>
                </a:lnTo>
                <a:cubicBezTo>
                  <a:pt x="54906" y="15444"/>
                  <a:pt x="56929" y="16241"/>
                  <a:pt x="58971" y="16961"/>
                </a:cubicBezTo>
                <a:cubicBezTo>
                  <a:pt x="61033" y="17680"/>
                  <a:pt x="63133" y="18322"/>
                  <a:pt x="65273" y="18847"/>
                </a:cubicBezTo>
                <a:cubicBezTo>
                  <a:pt x="67393" y="19353"/>
                  <a:pt x="69552" y="19742"/>
                  <a:pt x="71710" y="19995"/>
                </a:cubicBezTo>
                <a:cubicBezTo>
                  <a:pt x="74079" y="20287"/>
                  <a:pt x="76465" y="20434"/>
                  <a:pt x="78850" y="20434"/>
                </a:cubicBezTo>
                <a:cubicBezTo>
                  <a:pt x="80754" y="20434"/>
                  <a:pt x="82656" y="20340"/>
                  <a:pt x="84547" y="20150"/>
                </a:cubicBezTo>
                <a:cubicBezTo>
                  <a:pt x="85072" y="20092"/>
                  <a:pt x="85597" y="20034"/>
                  <a:pt x="86103" y="19956"/>
                </a:cubicBezTo>
                <a:lnTo>
                  <a:pt x="87639" y="19722"/>
                </a:lnTo>
                <a:cubicBezTo>
                  <a:pt x="87892" y="19684"/>
                  <a:pt x="88145" y="19645"/>
                  <a:pt x="88398" y="19586"/>
                </a:cubicBezTo>
                <a:cubicBezTo>
                  <a:pt x="88651" y="19547"/>
                  <a:pt x="88904" y="19489"/>
                  <a:pt x="89137" y="19450"/>
                </a:cubicBezTo>
                <a:lnTo>
                  <a:pt x="89896" y="19295"/>
                </a:lnTo>
                <a:lnTo>
                  <a:pt x="90615" y="19119"/>
                </a:lnTo>
                <a:cubicBezTo>
                  <a:pt x="92541" y="18692"/>
                  <a:pt x="94427" y="18128"/>
                  <a:pt x="96275" y="17486"/>
                </a:cubicBezTo>
                <a:cubicBezTo>
                  <a:pt x="98084" y="16844"/>
                  <a:pt x="99776" y="16124"/>
                  <a:pt x="101410" y="15385"/>
                </a:cubicBezTo>
                <a:cubicBezTo>
                  <a:pt x="103043" y="14646"/>
                  <a:pt x="104580" y="13849"/>
                  <a:pt x="106000" y="13032"/>
                </a:cubicBezTo>
                <a:cubicBezTo>
                  <a:pt x="108606" y="11554"/>
                  <a:pt x="111115" y="9920"/>
                  <a:pt x="113507" y="8131"/>
                </a:cubicBezTo>
                <a:lnTo>
                  <a:pt x="115044" y="6964"/>
                </a:lnTo>
                <a:cubicBezTo>
                  <a:pt x="115530" y="6575"/>
                  <a:pt x="115997" y="6186"/>
                  <a:pt x="116425" y="5816"/>
                </a:cubicBezTo>
                <a:cubicBezTo>
                  <a:pt x="117319" y="5097"/>
                  <a:pt x="118097" y="4396"/>
                  <a:pt x="118817" y="3754"/>
                </a:cubicBezTo>
                <a:cubicBezTo>
                  <a:pt x="120023" y="2665"/>
                  <a:pt x="120976" y="1751"/>
                  <a:pt x="121676" y="1051"/>
                </a:cubicBezTo>
                <a:lnTo>
                  <a:pt x="121676" y="1"/>
                </a:ln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55750" y="-88800"/>
            <a:ext cx="5032500" cy="6608700"/>
          </a:xfrm>
          <a:prstGeom prst="rect">
            <a:avLst/>
          </a:prstGeom>
          <a:solidFill>
            <a:schemeClr val="accent5"/>
          </a:solidFill>
          <a:ln>
            <a:noFill/>
          </a:ln>
          <a:effectLst>
            <a:outerShdw blurRad="57150" dist="19050" dir="3300000" algn="bl" rotWithShape="0">
              <a:srgbClr val="99999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2379900" y="1837025"/>
            <a:ext cx="43842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500">
                <a:latin typeface="Oswald Medium" pitchFamily="2" charset="0"/>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6" name="Google Shape;106;p17"/>
          <p:cNvSpPr txBox="1">
            <a:spLocks noGrp="1"/>
          </p:cNvSpPr>
          <p:nvPr>
            <p:ph type="subTitle" idx="1"/>
          </p:nvPr>
        </p:nvSpPr>
        <p:spPr>
          <a:xfrm>
            <a:off x="2468550" y="2754775"/>
            <a:ext cx="4206900" cy="55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Montserrat" panose="00000500000000000000" pitchFamily="2" charset="0"/>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17"/>
          <p:cNvSpPr/>
          <p:nvPr/>
        </p:nvSpPr>
        <p:spPr>
          <a:xfrm rot="-896066">
            <a:off x="-490413" y="-1523492"/>
            <a:ext cx="8566228" cy="2396008"/>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Chỗ dành sẵn cho Số hiệu Bản chiếu 1">
            <a:extLst>
              <a:ext uri="{FF2B5EF4-FFF2-40B4-BE49-F238E27FC236}">
                <a16:creationId xmlns:a16="http://schemas.microsoft.com/office/drawing/2014/main" id="{DE89E6AF-0372-B75F-0539-87454E136738}"/>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308575"/>
            <a:ext cx="8064000" cy="3354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
        <p:nvSpPr>
          <p:cNvPr id="2" name="Chỗ dành sẵn cho Số hiệu Bản chiếu 1">
            <a:extLst>
              <a:ext uri="{FF2B5EF4-FFF2-40B4-BE49-F238E27FC236}">
                <a16:creationId xmlns:a16="http://schemas.microsoft.com/office/drawing/2014/main" id="{D912ED91-AF67-48C8-1457-C70ECB04A653}"/>
              </a:ext>
            </a:extLst>
          </p:cNvPr>
          <p:cNvSpPr>
            <a:spLocks noGrp="1"/>
          </p:cNvSpPr>
          <p:nvPr>
            <p:ph type="sldNum" sz="quarter" idx="4"/>
          </p:nvPr>
        </p:nvSpPr>
        <p:spPr>
          <a:xfrm>
            <a:off x="6762750" y="4755888"/>
            <a:ext cx="2057400" cy="274637"/>
          </a:xfrm>
          <a:prstGeom prst="rect">
            <a:avLst/>
          </a:prstGeom>
        </p:spPr>
        <p:txBody>
          <a:bodyPr vert="horz" lIns="91440" tIns="45720" rIns="91440" bIns="45720" rtlCol="0" anchor="ctr"/>
          <a:lstStyle>
            <a:lvl1pPr algn="r">
              <a:defRPr sz="1400">
                <a:solidFill>
                  <a:schemeClr val="tx1">
                    <a:lumMod val="50000"/>
                  </a:schemeClr>
                </a:solidFill>
              </a:defRPr>
            </a:lvl1pPr>
          </a:lstStyle>
          <a:p>
            <a:fld id="{E799917D-C393-4154-A33B-00DAE610A4F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9" r:id="rId7"/>
    <p:sldLayoutId id="2147483660" r:id="rId8"/>
    <p:sldLayoutId id="2147483663" r:id="rId9"/>
    <p:sldLayoutId id="2147483664" r:id="rId10"/>
    <p:sldLayoutId id="2147483665" r:id="rId11"/>
    <p:sldLayoutId id="2147483667" r:id="rId12"/>
    <p:sldLayoutId id="2147483670" r:id="rId13"/>
    <p:sldLayoutId id="2147483673" r:id="rId14"/>
    <p:sldLayoutId id="2147483674" r:id="rId15"/>
    <p:sldLayoutId id="214748367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swald Medium" pitchFamily="2" charset="0"/>
          <a:ea typeface="Oswald Medium"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panose="00000500000000000000" pitchFamily="2" charset="0"/>
          <a:ea typeface="Montserrat" panose="000005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ctrTitle"/>
          </p:nvPr>
        </p:nvSpPr>
        <p:spPr>
          <a:xfrm>
            <a:off x="769182" y="1214764"/>
            <a:ext cx="5158200" cy="2501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000">
                <a:latin typeface="Oswald Medium" pitchFamily="2" charset="0"/>
                <a:ea typeface="Roboto Medium" panose="02000000000000000000" pitchFamily="2" charset="0"/>
                <a:cs typeface="Archivo Narrow Medium" pitchFamily="2" charset="0"/>
              </a:rPr>
              <a:t>KHAI THÁC DỮ LIỆU</a:t>
            </a:r>
            <a:endParaRPr sz="7000"/>
          </a:p>
        </p:txBody>
      </p:sp>
      <p:sp>
        <p:nvSpPr>
          <p:cNvPr id="209" name="Google Shape;209;p32"/>
          <p:cNvSpPr txBox="1">
            <a:spLocks noGrp="1"/>
          </p:cNvSpPr>
          <p:nvPr>
            <p:ph type="subTitle" idx="1"/>
          </p:nvPr>
        </p:nvSpPr>
        <p:spPr>
          <a:xfrm>
            <a:off x="769182" y="3551464"/>
            <a:ext cx="5109900" cy="444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GVHD: ThS.Nguyễn Hồ D</a:t>
            </a:r>
            <a:r>
              <a:rPr lang="en-US" err="1"/>
              <a:t>uy</a:t>
            </a:r>
            <a:r>
              <a:rPr lang="en-US"/>
              <a:t> </a:t>
            </a:r>
            <a:r>
              <a:rPr lang="en-US" err="1"/>
              <a:t>Trí</a:t>
            </a:r>
            <a:endParaRPr lang="en"/>
          </a:p>
          <a:p>
            <a:pPr marL="0" lvl="0" indent="0" rtl="0">
              <a:spcBef>
                <a:spcPts val="0"/>
              </a:spcBef>
              <a:spcAft>
                <a:spcPts val="0"/>
              </a:spcAft>
              <a:buNone/>
            </a:pPr>
            <a:r>
              <a:rPr lang="en"/>
              <a:t>Lớp IS252.M22 – Nhóm 09</a:t>
            </a:r>
            <a:endParaRPr/>
          </a:p>
        </p:txBody>
      </p:sp>
      <p:sp>
        <p:nvSpPr>
          <p:cNvPr id="4" name="Google Shape;209;p32">
            <a:extLst>
              <a:ext uri="{FF2B5EF4-FFF2-40B4-BE49-F238E27FC236}">
                <a16:creationId xmlns:a16="http://schemas.microsoft.com/office/drawing/2014/main" id="{1C7C9910-B942-4A25-9319-7382CBD29600}"/>
              </a:ext>
            </a:extLst>
          </p:cNvPr>
          <p:cNvSpPr txBox="1">
            <a:spLocks/>
          </p:cNvSpPr>
          <p:nvPr/>
        </p:nvSpPr>
        <p:spPr>
          <a:xfrm>
            <a:off x="769182" y="1147736"/>
            <a:ext cx="5109900" cy="44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800"/>
              <a:buFont typeface="Poppins"/>
              <a:buNone/>
              <a:defRPr sz="1400" b="0" i="0" u="none" strike="noStrike" cap="none">
                <a:solidFill>
                  <a:schemeClr val="dk1"/>
                </a:solidFill>
                <a:latin typeface="Montserrat" panose="00000500000000000000" pitchFamily="2" charset="0"/>
                <a:ea typeface="Poppins"/>
                <a:cs typeface="Poppins"/>
                <a:sym typeface="Poppins"/>
              </a:defRPr>
            </a:lvl1pPr>
            <a:lvl2pPr marL="914400" marR="0" lvl="1"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9pPr>
          </a:lstStyle>
          <a:p>
            <a:pPr marL="0" indent="0"/>
            <a:r>
              <a:rPr lang="en-US" err="1"/>
              <a:t>Báo</a:t>
            </a:r>
            <a:r>
              <a:rPr lang="en-US"/>
              <a:t> </a:t>
            </a:r>
            <a:r>
              <a:rPr lang="en-US" err="1"/>
              <a:t>cáo</a:t>
            </a:r>
            <a:r>
              <a:rPr lang="en-US"/>
              <a:t> </a:t>
            </a:r>
            <a:r>
              <a:rPr lang="en-US" err="1"/>
              <a:t>đồ</a:t>
            </a:r>
            <a:r>
              <a:rPr lang="en-US"/>
              <a:t> </a:t>
            </a:r>
            <a:r>
              <a:rPr lang="en-US" err="1"/>
              <a:t>án</a:t>
            </a:r>
            <a:r>
              <a:rPr lang="en-US"/>
              <a:t> </a:t>
            </a:r>
            <a:r>
              <a:rPr lang="en-US" err="1"/>
              <a:t>cuối</a:t>
            </a:r>
            <a:r>
              <a:rPr lang="en-US"/>
              <a:t> </a:t>
            </a:r>
            <a:r>
              <a:rPr lang="en-US" err="1"/>
              <a:t>kỳ</a:t>
            </a:r>
            <a:endParaRPr lang="en-US"/>
          </a:p>
        </p:txBody>
      </p:sp>
      <p:sp>
        <p:nvSpPr>
          <p:cNvPr id="2" name="Slide Number Placeholder 1">
            <a:extLst>
              <a:ext uri="{FF2B5EF4-FFF2-40B4-BE49-F238E27FC236}">
                <a16:creationId xmlns:a16="http://schemas.microsoft.com/office/drawing/2014/main" id="{9BBE129B-C0A1-DE47-BAD1-A8387ACF0BF7}"/>
              </a:ext>
            </a:extLst>
          </p:cNvPr>
          <p:cNvSpPr>
            <a:spLocks noGrp="1"/>
          </p:cNvSpPr>
          <p:nvPr>
            <p:ph type="sldNum" sz="quarter" idx="4"/>
          </p:nvPr>
        </p:nvSpPr>
        <p:spPr/>
        <p:txBody>
          <a:bodyPr/>
          <a:lstStyle/>
          <a:p>
            <a:fld id="{E799917D-C393-4154-A33B-00DAE610A4FD}"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53F5E66-FC8B-E812-0105-72AD9EEBC6F1}"/>
              </a:ext>
            </a:extLst>
          </p:cNvPr>
          <p:cNvSpPr>
            <a:spLocks noGrp="1" noRot="1" noMove="1" noResize="1" noEditPoints="1" noAdjustHandles="1" noChangeArrowheads="1" noChangeShapeType="1"/>
          </p:cNvSpPr>
          <p:nvPr/>
        </p:nvSpPr>
        <p:spPr>
          <a:xfrm>
            <a:off x="0" y="522515"/>
            <a:ext cx="9144000" cy="46209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D9BF08FE-02F1-BDA0-BCD4-8504D1787322}"/>
              </a:ext>
            </a:extLst>
          </p:cNvPr>
          <p:cNvSpPr>
            <a:spLocks noGrp="1"/>
          </p:cNvSpPr>
          <p:nvPr>
            <p:ph type="sldNum" sz="quarter" idx="16"/>
          </p:nvPr>
        </p:nvSpPr>
        <p:spPr/>
        <p:txBody>
          <a:bodyPr/>
          <a:lstStyle/>
          <a:p>
            <a:fld id="{E799917D-C393-4154-A33B-00DAE610A4FD}" type="slidenum">
              <a:rPr lang="en-US" smtClean="0"/>
              <a:pPr/>
              <a:t>10</a:t>
            </a:fld>
            <a:endParaRPr lang="en-US"/>
          </a:p>
        </p:txBody>
      </p:sp>
      <p:pic>
        <p:nvPicPr>
          <p:cNvPr id="16" name="Picture 15" descr="A picture containing text, businesscard&#10;&#10;Description automatically generated">
            <a:extLst>
              <a:ext uri="{FF2B5EF4-FFF2-40B4-BE49-F238E27FC236}">
                <a16:creationId xmlns:a16="http://schemas.microsoft.com/office/drawing/2014/main" id="{DBDEBA58-7498-026B-D936-8E3E86642A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262" y="587830"/>
            <a:ext cx="6259476" cy="4694367"/>
          </a:xfrm>
          <a:prstGeom prst="rect">
            <a:avLst/>
          </a:prstGeom>
        </p:spPr>
      </p:pic>
      <p:sp>
        <p:nvSpPr>
          <p:cNvPr id="18" name="Google Shape;220;p34">
            <a:extLst>
              <a:ext uri="{FF2B5EF4-FFF2-40B4-BE49-F238E27FC236}">
                <a16:creationId xmlns:a16="http://schemas.microsoft.com/office/drawing/2014/main" id="{C81241C6-227D-3719-26A7-E9B59A159E73}"/>
              </a:ext>
            </a:extLst>
          </p:cNvPr>
          <p:cNvSpPr txBox="1">
            <a:spLocks noGrp="1"/>
          </p:cNvSpPr>
          <p:nvPr>
            <p:ph type="title"/>
          </p:nvPr>
        </p:nvSpPr>
        <p:spPr>
          <a:xfrm>
            <a:off x="539999" y="368825"/>
            <a:ext cx="743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Mô tả bài toán</a:t>
            </a:r>
            <a:endParaRPr/>
          </a:p>
        </p:txBody>
      </p:sp>
    </p:spTree>
    <p:extLst>
      <p:ext uri="{BB962C8B-B14F-4D97-AF65-F5344CB8AC3E}">
        <p14:creationId xmlns:p14="http://schemas.microsoft.com/office/powerpoint/2010/main" val="320639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43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Tóm lược đề tài</a:t>
            </a:r>
            <a:endParaRPr/>
          </a:p>
        </p:txBody>
      </p:sp>
      <p:sp>
        <p:nvSpPr>
          <p:cNvPr id="31" name="Rectangle: Rounded Corners 30">
            <a:extLst>
              <a:ext uri="{FF2B5EF4-FFF2-40B4-BE49-F238E27FC236}">
                <a16:creationId xmlns:a16="http://schemas.microsoft.com/office/drawing/2014/main" id="{00DC015B-61F9-CA02-5059-284FA065F097}"/>
              </a:ext>
            </a:extLst>
          </p:cNvPr>
          <p:cNvSpPr/>
          <p:nvPr/>
        </p:nvSpPr>
        <p:spPr>
          <a:xfrm>
            <a:off x="382183" y="1219241"/>
            <a:ext cx="2065864" cy="119017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25000"/>
                  </a:schemeClr>
                </a:solidFill>
                <a:latin typeface="Montserrat" panose="00000500000000000000" pitchFamily="2" charset="0"/>
              </a:rPr>
              <a:t>Làm</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thế</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nào</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để</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sàng</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lọc</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và</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theo</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dõi</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ung</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thư</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vú</a:t>
            </a:r>
            <a:r>
              <a:rPr lang="en-US">
                <a:solidFill>
                  <a:schemeClr val="bg1">
                    <a:lumMod val="25000"/>
                  </a:schemeClr>
                </a:solidFill>
                <a:latin typeface="Montserrat" panose="00000500000000000000" pitchFamily="2" charset="0"/>
              </a:rPr>
              <a:t>?</a:t>
            </a:r>
          </a:p>
        </p:txBody>
      </p:sp>
      <p:sp>
        <p:nvSpPr>
          <p:cNvPr id="32" name="Rectangle: Rounded Corners 31">
            <a:extLst>
              <a:ext uri="{FF2B5EF4-FFF2-40B4-BE49-F238E27FC236}">
                <a16:creationId xmlns:a16="http://schemas.microsoft.com/office/drawing/2014/main" id="{C9F255FB-E2C2-6899-927E-92414AC3F9A4}"/>
              </a:ext>
            </a:extLst>
          </p:cNvPr>
          <p:cNvSpPr/>
          <p:nvPr/>
        </p:nvSpPr>
        <p:spPr>
          <a:xfrm>
            <a:off x="382182" y="2516504"/>
            <a:ext cx="2065864" cy="119017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25000"/>
                  </a:schemeClr>
                </a:solidFill>
                <a:latin typeface="Montserrat" panose="00000500000000000000" pitchFamily="2" charset="0"/>
              </a:rPr>
              <a:t>Mô</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hình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mạng</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tích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chập</a:t>
            </a:r>
            <a:r>
              <a:rPr lang="en-US">
                <a:solidFill>
                  <a:schemeClr val="bg1">
                    <a:lumMod val="25000"/>
                  </a:schemeClr>
                </a:solidFill>
                <a:latin typeface="Montserrat" panose="00000500000000000000" pitchFamily="2" charset="0"/>
              </a:rPr>
              <a:t> CNN </a:t>
            </a:r>
            <a:r>
              <a:rPr lang="en-US" err="1">
                <a:solidFill>
                  <a:schemeClr val="bg1">
                    <a:lumMod val="25000"/>
                  </a:schemeClr>
                </a:solidFill>
                <a:latin typeface="Montserrat" panose="00000500000000000000" pitchFamily="2" charset="0"/>
              </a:rPr>
              <a:t>có</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thể</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đáp</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ứng</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nhu</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cầu</a:t>
            </a:r>
            <a:r>
              <a:rPr lang="en-US">
                <a:solidFill>
                  <a:schemeClr val="bg1">
                    <a:lumMod val="25000"/>
                  </a:schemeClr>
                </a:solidFill>
                <a:latin typeface="Montserrat" panose="00000500000000000000" pitchFamily="2" charset="0"/>
              </a:rPr>
              <a:t> hay </a:t>
            </a:r>
            <a:r>
              <a:rPr lang="en-US" err="1">
                <a:solidFill>
                  <a:schemeClr val="bg1">
                    <a:lumMod val="25000"/>
                  </a:schemeClr>
                </a:solidFill>
                <a:latin typeface="Montserrat" panose="00000500000000000000" pitchFamily="2" charset="0"/>
              </a:rPr>
              <a:t>không</a:t>
            </a:r>
            <a:r>
              <a:rPr lang="en-US">
                <a:solidFill>
                  <a:schemeClr val="bg1">
                    <a:lumMod val="25000"/>
                  </a:schemeClr>
                </a:solidFill>
                <a:latin typeface="Montserrat" panose="00000500000000000000" pitchFamily="2" charset="0"/>
              </a:rPr>
              <a:t>?</a:t>
            </a:r>
          </a:p>
        </p:txBody>
      </p:sp>
      <p:sp>
        <p:nvSpPr>
          <p:cNvPr id="33" name="Rectangle: Rounded Corners 32">
            <a:extLst>
              <a:ext uri="{FF2B5EF4-FFF2-40B4-BE49-F238E27FC236}">
                <a16:creationId xmlns:a16="http://schemas.microsoft.com/office/drawing/2014/main" id="{B5A3FF31-4AFB-69F1-0238-403E7B5B542A}"/>
              </a:ext>
            </a:extLst>
          </p:cNvPr>
          <p:cNvSpPr/>
          <p:nvPr/>
        </p:nvSpPr>
        <p:spPr>
          <a:xfrm>
            <a:off x="382182" y="3813767"/>
            <a:ext cx="2065865" cy="119017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25000"/>
                  </a:schemeClr>
                </a:solidFill>
                <a:latin typeface="Montserrat" panose="00000500000000000000" pitchFamily="2" charset="0"/>
              </a:rPr>
              <a:t>Transfer learning </a:t>
            </a:r>
            <a:r>
              <a:rPr lang="en-US">
                <a:solidFill>
                  <a:schemeClr val="bg1">
                    <a:lumMod val="25000"/>
                  </a:schemeClr>
                </a:solidFill>
                <a:latin typeface="Montserrat" panose="00000500000000000000" pitchFamily="2" charset="0"/>
              </a:rPr>
              <a:t>vs </a:t>
            </a:r>
            <a:r>
              <a:rPr lang="en-US" b="1">
                <a:solidFill>
                  <a:schemeClr val="bg1">
                    <a:lumMod val="25000"/>
                  </a:schemeClr>
                </a:solidFill>
                <a:latin typeface="Montserrat" panose="00000500000000000000" pitchFamily="2" charset="0"/>
              </a:rPr>
              <a:t>Training From Scratch</a:t>
            </a:r>
            <a:r>
              <a:rPr lang="en-US">
                <a:solidFill>
                  <a:schemeClr val="bg1">
                    <a:lumMod val="25000"/>
                  </a:schemeClr>
                </a:solidFill>
                <a:latin typeface="Montserrat" panose="00000500000000000000" pitchFamily="2" charset="0"/>
              </a:rPr>
              <a:t> ?</a:t>
            </a:r>
            <a:endParaRPr lang="en-US" b="1">
              <a:solidFill>
                <a:schemeClr val="bg1">
                  <a:lumMod val="25000"/>
                </a:schemeClr>
              </a:solidFill>
              <a:latin typeface="Montserrat" panose="00000500000000000000" pitchFamily="2" charset="0"/>
            </a:endParaRPr>
          </a:p>
        </p:txBody>
      </p:sp>
      <p:sp>
        <p:nvSpPr>
          <p:cNvPr id="34" name="Rectangle: Rounded Corners 33">
            <a:extLst>
              <a:ext uri="{FF2B5EF4-FFF2-40B4-BE49-F238E27FC236}">
                <a16:creationId xmlns:a16="http://schemas.microsoft.com/office/drawing/2014/main" id="{6DEE0383-3FC5-DBBB-1B7E-0935BF715EBD}"/>
              </a:ext>
            </a:extLst>
          </p:cNvPr>
          <p:cNvSpPr/>
          <p:nvPr/>
        </p:nvSpPr>
        <p:spPr>
          <a:xfrm>
            <a:off x="3539067" y="1843179"/>
            <a:ext cx="2065865" cy="119017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25000"/>
                  </a:schemeClr>
                </a:solidFill>
                <a:latin typeface="Montserrat" panose="00000500000000000000" pitchFamily="2" charset="0"/>
              </a:rPr>
              <a:t>Phân</a:t>
            </a:r>
            <a:r>
              <a:rPr lang="en-US">
                <a:solidFill>
                  <a:schemeClr val="bg1">
                    <a:lumMod val="25000"/>
                  </a:schemeClr>
                </a:solidFill>
                <a:latin typeface="Montserrat" panose="00000500000000000000" pitchFamily="2" charset="0"/>
              </a:rPr>
              <a:t> loại </a:t>
            </a:r>
            <a:r>
              <a:rPr lang="en-US" err="1">
                <a:solidFill>
                  <a:schemeClr val="bg1">
                    <a:lumMod val="25000"/>
                  </a:schemeClr>
                </a:solidFill>
                <a:latin typeface="Montserrat" panose="00000500000000000000" pitchFamily="2" charset="0"/>
              </a:rPr>
              <a:t>phóng</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đại</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hình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ảnh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mô</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bệnh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học</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từ</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bộ</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BreakHis</a:t>
            </a:r>
            <a:endParaRPr lang="en-US">
              <a:solidFill>
                <a:schemeClr val="bg1">
                  <a:lumMod val="25000"/>
                </a:schemeClr>
              </a:solidFill>
              <a:latin typeface="Montserrat" panose="00000500000000000000" pitchFamily="2" charset="0"/>
            </a:endParaRPr>
          </a:p>
        </p:txBody>
      </p:sp>
      <p:sp>
        <p:nvSpPr>
          <p:cNvPr id="35" name="Rectangle: Rounded Corners 34">
            <a:extLst>
              <a:ext uri="{FF2B5EF4-FFF2-40B4-BE49-F238E27FC236}">
                <a16:creationId xmlns:a16="http://schemas.microsoft.com/office/drawing/2014/main" id="{CBF0F765-3BC9-E834-5E2C-BAC81FA1FB43}"/>
              </a:ext>
            </a:extLst>
          </p:cNvPr>
          <p:cNvSpPr/>
          <p:nvPr/>
        </p:nvSpPr>
        <p:spPr>
          <a:xfrm>
            <a:off x="3549951" y="3218679"/>
            <a:ext cx="2065865" cy="119017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25000"/>
                  </a:schemeClr>
                </a:solidFill>
                <a:latin typeface="Montserrat" panose="00000500000000000000" pitchFamily="2" charset="0"/>
              </a:rPr>
              <a:t>Nghiên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cứu</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hiệu</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suất</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cho</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ba</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lần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phân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tách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dữ</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liệu</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thử</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nghiệm</a:t>
            </a:r>
            <a:r>
              <a:rPr lang="en-US">
                <a:solidFill>
                  <a:schemeClr val="bg1">
                    <a:lumMod val="25000"/>
                  </a:schemeClr>
                </a:solidFill>
                <a:latin typeface="Montserrat" panose="00000500000000000000" pitchFamily="2" charset="0"/>
              </a:rPr>
              <a:t>: train - test.</a:t>
            </a:r>
          </a:p>
        </p:txBody>
      </p:sp>
      <p:sp>
        <p:nvSpPr>
          <p:cNvPr id="36" name="Rectangle: Rounded Corners 35">
            <a:extLst>
              <a:ext uri="{FF2B5EF4-FFF2-40B4-BE49-F238E27FC236}">
                <a16:creationId xmlns:a16="http://schemas.microsoft.com/office/drawing/2014/main" id="{B0FEB283-AE2E-CBC5-16C3-FD4C4A51FAC5}"/>
              </a:ext>
            </a:extLst>
          </p:cNvPr>
          <p:cNvSpPr/>
          <p:nvPr/>
        </p:nvSpPr>
        <p:spPr>
          <a:xfrm>
            <a:off x="6695952" y="2516502"/>
            <a:ext cx="2065865" cy="119017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25000"/>
                  </a:schemeClr>
                </a:solidFill>
                <a:latin typeface="Montserrat" panose="00000500000000000000" pitchFamily="2" charset="0"/>
              </a:rPr>
              <a:t>Phân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loại</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ung</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thư</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vú</a:t>
            </a:r>
            <a:r>
              <a:rPr lang="en-US">
                <a:solidFill>
                  <a:schemeClr val="bg1">
                    <a:lumMod val="25000"/>
                  </a:schemeClr>
                </a:solidFill>
                <a:latin typeface="Montserrat" panose="00000500000000000000" pitchFamily="2" charset="0"/>
              </a:rPr>
              <a:t> </a:t>
            </a:r>
            <a:r>
              <a:rPr lang="en-US" b="1" err="1">
                <a:solidFill>
                  <a:schemeClr val="bg1">
                    <a:lumMod val="25000"/>
                  </a:schemeClr>
                </a:solidFill>
                <a:latin typeface="Montserrat" panose="00000500000000000000" pitchFamily="2" charset="0"/>
              </a:rPr>
              <a:t>lành</a:t>
            </a:r>
            <a:r>
              <a:rPr lang="en-US" b="1">
                <a:solidFill>
                  <a:schemeClr val="bg1">
                    <a:lumMod val="25000"/>
                  </a:schemeClr>
                </a:solidFill>
                <a:latin typeface="Montserrat" panose="00000500000000000000" pitchFamily="2" charset="0"/>
              </a:rPr>
              <a:t> </a:t>
            </a:r>
            <a:r>
              <a:rPr lang="en-US" b="1" err="1">
                <a:solidFill>
                  <a:schemeClr val="bg1">
                    <a:lumMod val="25000"/>
                  </a:schemeClr>
                </a:solidFill>
                <a:latin typeface="Montserrat" panose="00000500000000000000" pitchFamily="2" charset="0"/>
              </a:rPr>
              <a:t>tính</a:t>
            </a:r>
            <a:r>
              <a:rPr lang="en-US" b="1">
                <a:solidFill>
                  <a:schemeClr val="bg1">
                    <a:lumMod val="25000"/>
                  </a:schemeClr>
                </a:solidFill>
                <a:latin typeface="Montserrat" panose="00000500000000000000" pitchFamily="2" charset="0"/>
              </a:rPr>
              <a:t> </a:t>
            </a:r>
            <a:r>
              <a:rPr lang="en-US">
                <a:solidFill>
                  <a:schemeClr val="bg1">
                    <a:lumMod val="25000"/>
                  </a:schemeClr>
                </a:solidFill>
                <a:latin typeface="Montserrat" panose="00000500000000000000" pitchFamily="2" charset="0"/>
              </a:rPr>
              <a:t>hay </a:t>
            </a:r>
            <a:r>
              <a:rPr lang="en-US" b="1" err="1">
                <a:solidFill>
                  <a:schemeClr val="bg1">
                    <a:lumMod val="25000"/>
                  </a:schemeClr>
                </a:solidFill>
                <a:latin typeface="Montserrat" panose="00000500000000000000" pitchFamily="2" charset="0"/>
              </a:rPr>
              <a:t>ác</a:t>
            </a:r>
            <a:r>
              <a:rPr lang="en-US" b="1">
                <a:solidFill>
                  <a:schemeClr val="bg1">
                    <a:lumMod val="25000"/>
                  </a:schemeClr>
                </a:solidFill>
                <a:latin typeface="Montserrat" panose="00000500000000000000" pitchFamily="2" charset="0"/>
              </a:rPr>
              <a:t> </a:t>
            </a:r>
            <a:r>
              <a:rPr lang="en-US" b="1" err="1">
                <a:solidFill>
                  <a:schemeClr val="bg1">
                    <a:lumMod val="25000"/>
                  </a:schemeClr>
                </a:solidFill>
                <a:latin typeface="Montserrat" panose="00000500000000000000" pitchFamily="2" charset="0"/>
              </a:rPr>
              <a:t>tính</a:t>
            </a:r>
            <a:r>
              <a:rPr lang="en-US">
                <a:solidFill>
                  <a:schemeClr val="bg1">
                    <a:lumMod val="25000"/>
                  </a:schemeClr>
                </a:solidFill>
                <a:latin typeface="Montserrat" panose="00000500000000000000" pitchFamily="2" charset="0"/>
              </a:rPr>
              <a:t>?</a:t>
            </a:r>
            <a:endParaRPr lang="en-US" b="1">
              <a:solidFill>
                <a:schemeClr val="bg1">
                  <a:lumMod val="25000"/>
                </a:schemeClr>
              </a:solidFill>
              <a:latin typeface="Montserrat" panose="00000500000000000000" pitchFamily="2" charset="0"/>
            </a:endParaRPr>
          </a:p>
        </p:txBody>
      </p:sp>
      <p:sp>
        <p:nvSpPr>
          <p:cNvPr id="23" name="Arrow: Right 22">
            <a:extLst>
              <a:ext uri="{FF2B5EF4-FFF2-40B4-BE49-F238E27FC236}">
                <a16:creationId xmlns:a16="http://schemas.microsoft.com/office/drawing/2014/main" id="{3120EB50-04BB-9089-3516-6ECF3402C9A5}"/>
              </a:ext>
            </a:extLst>
          </p:cNvPr>
          <p:cNvSpPr/>
          <p:nvPr/>
        </p:nvSpPr>
        <p:spPr>
          <a:xfrm>
            <a:off x="2749232" y="2931074"/>
            <a:ext cx="499533" cy="36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FC8840D6-BA70-DE97-2853-A9D0FDA87904}"/>
              </a:ext>
            </a:extLst>
          </p:cNvPr>
          <p:cNvSpPr/>
          <p:nvPr/>
        </p:nvSpPr>
        <p:spPr>
          <a:xfrm>
            <a:off x="5917002" y="2931073"/>
            <a:ext cx="499533" cy="36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Google Shape;224;p34">
            <a:extLst>
              <a:ext uri="{FF2B5EF4-FFF2-40B4-BE49-F238E27FC236}">
                <a16:creationId xmlns:a16="http://schemas.microsoft.com/office/drawing/2014/main" id="{A7D684E2-1EFF-A0D4-63F1-64367074B559}"/>
              </a:ext>
            </a:extLst>
          </p:cNvPr>
          <p:cNvSpPr txBox="1">
            <a:spLocks/>
          </p:cNvSpPr>
          <p:nvPr/>
        </p:nvSpPr>
        <p:spPr>
          <a:xfrm>
            <a:off x="3339833" y="1449746"/>
            <a:ext cx="2486100"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b="1" err="1"/>
              <a:t>Thí</a:t>
            </a:r>
            <a:r>
              <a:rPr lang="en-US" b="1"/>
              <a:t> </a:t>
            </a:r>
            <a:r>
              <a:rPr lang="en-US" b="1" err="1"/>
              <a:t>nghiệm</a:t>
            </a:r>
            <a:endParaRPr lang="en-US" b="1"/>
          </a:p>
        </p:txBody>
      </p:sp>
      <p:sp>
        <p:nvSpPr>
          <p:cNvPr id="2" name="Slide Number Placeholder 1">
            <a:extLst>
              <a:ext uri="{FF2B5EF4-FFF2-40B4-BE49-F238E27FC236}">
                <a16:creationId xmlns:a16="http://schemas.microsoft.com/office/drawing/2014/main" id="{6E20281A-BF66-A957-5518-9D4D29CC23A3}"/>
              </a:ext>
            </a:extLst>
          </p:cNvPr>
          <p:cNvSpPr>
            <a:spLocks noGrp="1"/>
          </p:cNvSpPr>
          <p:nvPr>
            <p:ph type="sldNum" sz="quarter" idx="16"/>
          </p:nvPr>
        </p:nvSpPr>
        <p:spPr/>
        <p:txBody>
          <a:bodyPr/>
          <a:lstStyle/>
          <a:p>
            <a:fld id="{E799917D-C393-4154-A33B-00DAE610A4FD}" type="slidenum">
              <a:rPr lang="en-US" smtClean="0"/>
              <a:pPr/>
              <a:t>11</a:t>
            </a:fld>
            <a:endParaRPr lang="en-US"/>
          </a:p>
        </p:txBody>
      </p:sp>
    </p:spTree>
    <p:extLst>
      <p:ext uri="{BB962C8B-B14F-4D97-AF65-F5344CB8AC3E}">
        <p14:creationId xmlns:p14="http://schemas.microsoft.com/office/powerpoint/2010/main" val="276041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23" grpId="0" animBg="1"/>
      <p:bldP spid="39" grpId="0" animBg="1"/>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43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Giải pháp khoa học được thực hiện</a:t>
            </a:r>
            <a:endParaRPr/>
          </a:p>
        </p:txBody>
      </p:sp>
      <p:sp>
        <p:nvSpPr>
          <p:cNvPr id="221" name="Google Shape;221;p34"/>
          <p:cNvSpPr txBox="1">
            <a:spLocks noGrp="1"/>
          </p:cNvSpPr>
          <p:nvPr>
            <p:ph type="subTitle" idx="1"/>
          </p:nvPr>
        </p:nvSpPr>
        <p:spPr>
          <a:xfrm>
            <a:off x="4914038" y="2019162"/>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Tiền xử lý dữ liệu</a:t>
            </a:r>
            <a:endParaRPr/>
          </a:p>
        </p:txBody>
      </p:sp>
      <p:sp>
        <p:nvSpPr>
          <p:cNvPr id="223" name="Google Shape;223;p34"/>
          <p:cNvSpPr txBox="1">
            <a:spLocks noGrp="1"/>
          </p:cNvSpPr>
          <p:nvPr>
            <p:ph type="subTitle" idx="3"/>
          </p:nvPr>
        </p:nvSpPr>
        <p:spPr>
          <a:xfrm>
            <a:off x="336798" y="2005238"/>
            <a:ext cx="4506134"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Framework của bài toán</a:t>
            </a:r>
            <a:endParaRPr/>
          </a:p>
        </p:txBody>
      </p:sp>
      <p:sp>
        <p:nvSpPr>
          <p:cNvPr id="225" name="Google Shape;225;p34"/>
          <p:cNvSpPr txBox="1">
            <a:spLocks noGrp="1"/>
          </p:cNvSpPr>
          <p:nvPr>
            <p:ph type="subTitle" idx="5"/>
          </p:nvPr>
        </p:nvSpPr>
        <p:spPr>
          <a:xfrm>
            <a:off x="4147142" y="3846320"/>
            <a:ext cx="471256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loại đặc trưng thành các lớp</a:t>
            </a:r>
            <a:endParaRPr/>
          </a:p>
        </p:txBody>
      </p:sp>
      <p:sp>
        <p:nvSpPr>
          <p:cNvPr id="227" name="Google Shape;227;p34"/>
          <p:cNvSpPr txBox="1">
            <a:spLocks noGrp="1"/>
          </p:cNvSpPr>
          <p:nvPr>
            <p:ph type="subTitle" idx="7"/>
          </p:nvPr>
        </p:nvSpPr>
        <p:spPr>
          <a:xfrm>
            <a:off x="1075327" y="3846320"/>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Rút trích đặc trưng</a:t>
            </a:r>
            <a:endParaRPr/>
          </a:p>
        </p:txBody>
      </p:sp>
      <p:sp>
        <p:nvSpPr>
          <p:cNvPr id="229" name="Google Shape;229;p34"/>
          <p:cNvSpPr txBox="1">
            <a:spLocks noGrp="1"/>
          </p:cNvSpPr>
          <p:nvPr>
            <p:ph type="title" idx="9"/>
          </p:nvPr>
        </p:nvSpPr>
        <p:spPr>
          <a:xfrm>
            <a:off x="1998129" y="117992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0" name="Google Shape;230;p34"/>
          <p:cNvSpPr txBox="1">
            <a:spLocks noGrp="1"/>
          </p:cNvSpPr>
          <p:nvPr>
            <p:ph type="title" idx="13"/>
          </p:nvPr>
        </p:nvSpPr>
        <p:spPr>
          <a:xfrm>
            <a:off x="5836838" y="117992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1" name="Google Shape;231;p34"/>
          <p:cNvSpPr txBox="1">
            <a:spLocks noGrp="1"/>
          </p:cNvSpPr>
          <p:nvPr>
            <p:ph type="title" idx="14"/>
          </p:nvPr>
        </p:nvSpPr>
        <p:spPr>
          <a:xfrm>
            <a:off x="1998129" y="310496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2" name="Google Shape;232;p34"/>
          <p:cNvSpPr txBox="1">
            <a:spLocks noGrp="1"/>
          </p:cNvSpPr>
          <p:nvPr>
            <p:ph type="title" idx="15"/>
          </p:nvPr>
        </p:nvSpPr>
        <p:spPr>
          <a:xfrm>
            <a:off x="5828838" y="310496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 name="Google Shape;224;p34">
            <a:extLst>
              <a:ext uri="{FF2B5EF4-FFF2-40B4-BE49-F238E27FC236}">
                <a16:creationId xmlns:a16="http://schemas.microsoft.com/office/drawing/2014/main" id="{D56F2C53-C15A-9583-12B6-CD6378059E3C}"/>
              </a:ext>
            </a:extLst>
          </p:cNvPr>
          <p:cNvSpPr txBox="1">
            <a:spLocks/>
          </p:cNvSpPr>
          <p:nvPr/>
        </p:nvSpPr>
        <p:spPr>
          <a:xfrm>
            <a:off x="1274677" y="2405319"/>
            <a:ext cx="2486100"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err="1"/>
              <a:t>Phân</a:t>
            </a:r>
            <a:r>
              <a:rPr lang="en-US"/>
              <a:t> </a:t>
            </a:r>
            <a:r>
              <a:rPr lang="en-US" err="1"/>
              <a:t>lớp</a:t>
            </a:r>
            <a:r>
              <a:rPr lang="en-US"/>
              <a:t> </a:t>
            </a:r>
            <a:r>
              <a:rPr lang="en-US" err="1"/>
              <a:t>đối</a:t>
            </a:r>
            <a:r>
              <a:rPr lang="en-US"/>
              <a:t> </a:t>
            </a:r>
            <a:r>
              <a:rPr lang="en-US" err="1"/>
              <a:t>tượng</a:t>
            </a:r>
            <a:r>
              <a:rPr lang="en-US"/>
              <a:t> </a:t>
            </a:r>
            <a:r>
              <a:rPr lang="en-US" err="1"/>
              <a:t>và</a:t>
            </a:r>
            <a:r>
              <a:rPr lang="en-US"/>
              <a:t> </a:t>
            </a:r>
            <a:r>
              <a:rPr lang="en-US" err="1"/>
              <a:t>xây</a:t>
            </a:r>
            <a:r>
              <a:rPr lang="en-US"/>
              <a:t> </a:t>
            </a:r>
            <a:r>
              <a:rPr lang="en-US" err="1"/>
              <a:t>dựng</a:t>
            </a:r>
            <a:r>
              <a:rPr lang="en-US"/>
              <a:t> </a:t>
            </a:r>
            <a:r>
              <a:rPr lang="en-US" err="1"/>
              <a:t>bộ</a:t>
            </a:r>
            <a:r>
              <a:rPr lang="en-US"/>
              <a:t> </a:t>
            </a:r>
            <a:r>
              <a:rPr lang="en-US" err="1"/>
              <a:t>phân</a:t>
            </a:r>
            <a:r>
              <a:rPr lang="en-US"/>
              <a:t> </a:t>
            </a:r>
            <a:r>
              <a:rPr lang="en-US" err="1"/>
              <a:t>lớp</a:t>
            </a:r>
            <a:endParaRPr lang="en-US"/>
          </a:p>
        </p:txBody>
      </p:sp>
      <p:sp>
        <p:nvSpPr>
          <p:cNvPr id="12" name="Google Shape;224;p34">
            <a:extLst>
              <a:ext uri="{FF2B5EF4-FFF2-40B4-BE49-F238E27FC236}">
                <a16:creationId xmlns:a16="http://schemas.microsoft.com/office/drawing/2014/main" id="{9B1FF40C-985D-7545-D1BD-5484A7668264}"/>
              </a:ext>
            </a:extLst>
          </p:cNvPr>
          <p:cNvSpPr txBox="1">
            <a:spLocks/>
          </p:cNvSpPr>
          <p:nvPr/>
        </p:nvSpPr>
        <p:spPr>
          <a:xfrm>
            <a:off x="5113402" y="2412918"/>
            <a:ext cx="2486100"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err="1"/>
              <a:t>Kĩ</a:t>
            </a:r>
            <a:r>
              <a:rPr lang="en-US"/>
              <a:t> </a:t>
            </a:r>
            <a:r>
              <a:rPr lang="en-US" err="1"/>
              <a:t>thuật</a:t>
            </a:r>
            <a:r>
              <a:rPr lang="en-US"/>
              <a:t> </a:t>
            </a:r>
            <a:r>
              <a:rPr lang="en-US" err="1"/>
              <a:t>tăng</a:t>
            </a:r>
            <a:r>
              <a:rPr lang="en-US"/>
              <a:t> </a:t>
            </a:r>
            <a:r>
              <a:rPr lang="en-US" err="1"/>
              <a:t>cường</a:t>
            </a:r>
            <a:r>
              <a:rPr lang="en-US"/>
              <a:t> </a:t>
            </a:r>
          </a:p>
          <a:p>
            <a:pPr marL="0" indent="0"/>
            <a:r>
              <a:rPr lang="en-US" err="1"/>
              <a:t>dữ</a:t>
            </a:r>
            <a:r>
              <a:rPr lang="en-US"/>
              <a:t> </a:t>
            </a:r>
            <a:r>
              <a:rPr lang="en-US" err="1"/>
              <a:t>liệu</a:t>
            </a:r>
            <a:endParaRPr lang="en-US"/>
          </a:p>
        </p:txBody>
      </p:sp>
      <p:sp>
        <p:nvSpPr>
          <p:cNvPr id="13" name="Google Shape;224;p34">
            <a:extLst>
              <a:ext uri="{FF2B5EF4-FFF2-40B4-BE49-F238E27FC236}">
                <a16:creationId xmlns:a16="http://schemas.microsoft.com/office/drawing/2014/main" id="{9EE2FD1E-CB01-9890-B86E-1AFEE0F7D18C}"/>
              </a:ext>
            </a:extLst>
          </p:cNvPr>
          <p:cNvSpPr txBox="1">
            <a:spLocks/>
          </p:cNvSpPr>
          <p:nvPr/>
        </p:nvSpPr>
        <p:spPr>
          <a:xfrm>
            <a:off x="1274677" y="4344318"/>
            <a:ext cx="2486100"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a:t>Chia, </a:t>
            </a:r>
            <a:r>
              <a:rPr lang="en-US" err="1"/>
              <a:t>giảm</a:t>
            </a:r>
            <a:r>
              <a:rPr lang="en-US"/>
              <a:t> </a:t>
            </a:r>
            <a:r>
              <a:rPr lang="en-US" err="1"/>
              <a:t>dữ</a:t>
            </a:r>
            <a:r>
              <a:rPr lang="en-US"/>
              <a:t> </a:t>
            </a:r>
            <a:r>
              <a:rPr lang="en-US" err="1"/>
              <a:t>liệu</a:t>
            </a:r>
            <a:r>
              <a:rPr lang="en-US"/>
              <a:t> </a:t>
            </a:r>
            <a:r>
              <a:rPr lang="en-US" err="1"/>
              <a:t>nhằm</a:t>
            </a:r>
            <a:r>
              <a:rPr lang="en-US"/>
              <a:t> </a:t>
            </a:r>
            <a:r>
              <a:rPr lang="en-US" err="1"/>
              <a:t>giảm</a:t>
            </a:r>
            <a:r>
              <a:rPr lang="en-US"/>
              <a:t> </a:t>
            </a:r>
            <a:r>
              <a:rPr lang="en-US" err="1"/>
              <a:t>số</a:t>
            </a:r>
            <a:r>
              <a:rPr lang="en-US"/>
              <a:t> </a:t>
            </a:r>
            <a:r>
              <a:rPr lang="en-US" err="1"/>
              <a:t>lượng</a:t>
            </a:r>
            <a:r>
              <a:rPr lang="en-US"/>
              <a:t> </a:t>
            </a:r>
            <a:r>
              <a:rPr lang="en-US" err="1"/>
              <a:t>đặc</a:t>
            </a:r>
            <a:r>
              <a:rPr lang="en-US"/>
              <a:t> </a:t>
            </a:r>
            <a:r>
              <a:rPr lang="en-US" err="1"/>
              <a:t>trưng</a:t>
            </a:r>
            <a:endParaRPr lang="en-US"/>
          </a:p>
        </p:txBody>
      </p:sp>
      <p:sp>
        <p:nvSpPr>
          <p:cNvPr id="14" name="Google Shape;224;p34">
            <a:extLst>
              <a:ext uri="{FF2B5EF4-FFF2-40B4-BE49-F238E27FC236}">
                <a16:creationId xmlns:a16="http://schemas.microsoft.com/office/drawing/2014/main" id="{DE280BE1-D056-DCE3-B926-57EA22AA493E}"/>
              </a:ext>
            </a:extLst>
          </p:cNvPr>
          <p:cNvSpPr txBox="1">
            <a:spLocks/>
          </p:cNvSpPr>
          <p:nvPr/>
        </p:nvSpPr>
        <p:spPr>
          <a:xfrm>
            <a:off x="5061023" y="4344318"/>
            <a:ext cx="2884800"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err="1"/>
              <a:t>Phân</a:t>
            </a:r>
            <a:r>
              <a:rPr lang="en-US"/>
              <a:t> </a:t>
            </a:r>
            <a:r>
              <a:rPr lang="en-US" err="1"/>
              <a:t>loại</a:t>
            </a:r>
            <a:r>
              <a:rPr lang="en-US"/>
              <a:t> </a:t>
            </a:r>
            <a:r>
              <a:rPr lang="en-US" err="1"/>
              <a:t>hình</a:t>
            </a:r>
            <a:r>
              <a:rPr lang="en-US"/>
              <a:t> </a:t>
            </a:r>
            <a:r>
              <a:rPr lang="en-US" err="1"/>
              <a:t>ảnh</a:t>
            </a:r>
            <a:r>
              <a:rPr lang="en-US"/>
              <a:t> </a:t>
            </a:r>
            <a:r>
              <a:rPr lang="en-US" err="1"/>
              <a:t>theo</a:t>
            </a:r>
            <a:r>
              <a:rPr lang="en-US"/>
              <a:t> </a:t>
            </a:r>
            <a:r>
              <a:rPr lang="en-US" err="1"/>
              <a:t>danh</a:t>
            </a:r>
            <a:r>
              <a:rPr lang="en-US"/>
              <a:t> </a:t>
            </a:r>
            <a:r>
              <a:rPr lang="en-US" err="1"/>
              <a:t>mục</a:t>
            </a:r>
            <a:r>
              <a:rPr lang="en-US"/>
              <a:t> </a:t>
            </a:r>
            <a:r>
              <a:rPr lang="en-US" err="1"/>
              <a:t>và</a:t>
            </a:r>
            <a:r>
              <a:rPr lang="en-US"/>
              <a:t> </a:t>
            </a:r>
            <a:r>
              <a:rPr lang="en-US" err="1"/>
              <a:t>dán</a:t>
            </a:r>
            <a:r>
              <a:rPr lang="en-US"/>
              <a:t> </a:t>
            </a:r>
            <a:r>
              <a:rPr lang="en-US" err="1"/>
              <a:t>nhãn</a:t>
            </a:r>
            <a:r>
              <a:rPr lang="en-US"/>
              <a:t> </a:t>
            </a:r>
            <a:r>
              <a:rPr lang="en-US" err="1"/>
              <a:t>cho</a:t>
            </a:r>
            <a:r>
              <a:rPr lang="en-US"/>
              <a:t> </a:t>
            </a:r>
            <a:r>
              <a:rPr lang="en-US" err="1"/>
              <a:t>nó</a:t>
            </a:r>
            <a:endParaRPr lang="en-US"/>
          </a:p>
        </p:txBody>
      </p:sp>
      <p:sp>
        <p:nvSpPr>
          <p:cNvPr id="2" name="Slide Number Placeholder 1">
            <a:extLst>
              <a:ext uri="{FF2B5EF4-FFF2-40B4-BE49-F238E27FC236}">
                <a16:creationId xmlns:a16="http://schemas.microsoft.com/office/drawing/2014/main" id="{277DAD6C-C2AE-CF58-2536-FC1E6095D917}"/>
              </a:ext>
            </a:extLst>
          </p:cNvPr>
          <p:cNvSpPr>
            <a:spLocks noGrp="1"/>
          </p:cNvSpPr>
          <p:nvPr>
            <p:ph type="sldNum" sz="quarter" idx="16"/>
          </p:nvPr>
        </p:nvSpPr>
        <p:spPr/>
        <p:txBody>
          <a:bodyPr/>
          <a:lstStyle/>
          <a:p>
            <a:fld id="{E799917D-C393-4154-A33B-00DAE610A4FD}" type="slidenum">
              <a:rPr lang="en-US" smtClean="0"/>
              <a:pPr/>
              <a:t>12</a:t>
            </a:fld>
            <a:endParaRPr lang="en-US"/>
          </a:p>
        </p:txBody>
      </p:sp>
    </p:spTree>
    <p:extLst>
      <p:ext uri="{BB962C8B-B14F-4D97-AF65-F5344CB8AC3E}">
        <p14:creationId xmlns:p14="http://schemas.microsoft.com/office/powerpoint/2010/main" val="74021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2179864" y="1765779"/>
            <a:ext cx="6653892" cy="8223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5500"/>
              <a:t>NGHIÊN CỨU LIÊN QUAN</a:t>
            </a:r>
          </a:p>
        </p:txBody>
      </p:sp>
      <p:sp>
        <p:nvSpPr>
          <p:cNvPr id="4" name="Google Shape;302;p41">
            <a:extLst>
              <a:ext uri="{FF2B5EF4-FFF2-40B4-BE49-F238E27FC236}">
                <a16:creationId xmlns:a16="http://schemas.microsoft.com/office/drawing/2014/main" id="{B80C4EA0-722C-F6E6-A373-E348418682A4}"/>
              </a:ext>
            </a:extLst>
          </p:cNvPr>
          <p:cNvSpPr txBox="1">
            <a:spLocks/>
          </p:cNvSpPr>
          <p:nvPr/>
        </p:nvSpPr>
        <p:spPr>
          <a:xfrm>
            <a:off x="2179864" y="652446"/>
            <a:ext cx="6653892" cy="8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7500" b="0" i="0" u="none" strike="noStrike" cap="none">
                <a:solidFill>
                  <a:schemeClr val="dk1"/>
                </a:solidFill>
                <a:latin typeface="Oswald Medium" pitchFamily="2" charset="0"/>
                <a:ea typeface="Bebas Neue"/>
                <a:cs typeface="Bebas Neue"/>
                <a:sym typeface="Bebas Neue"/>
              </a:defRPr>
            </a:lvl1pPr>
            <a:lvl2pPr marR="0" lvl="1"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ctr">
              <a:lnSpc>
                <a:spcPct val="150000"/>
              </a:lnSpc>
            </a:pPr>
            <a:r>
              <a:rPr lang="en-US" sz="5500"/>
              <a:t>03.</a:t>
            </a:r>
          </a:p>
        </p:txBody>
      </p:sp>
      <p:sp>
        <p:nvSpPr>
          <p:cNvPr id="2" name="Slide Number Placeholder 1">
            <a:extLst>
              <a:ext uri="{FF2B5EF4-FFF2-40B4-BE49-F238E27FC236}">
                <a16:creationId xmlns:a16="http://schemas.microsoft.com/office/drawing/2014/main" id="{14D18264-CA60-28FE-F6E8-36001087285F}"/>
              </a:ext>
            </a:extLst>
          </p:cNvPr>
          <p:cNvSpPr>
            <a:spLocks noGrp="1"/>
          </p:cNvSpPr>
          <p:nvPr>
            <p:ph type="sldNum" sz="quarter" idx="4"/>
          </p:nvPr>
        </p:nvSpPr>
        <p:spPr/>
        <p:txBody>
          <a:bodyPr/>
          <a:lstStyle/>
          <a:p>
            <a:fld id="{E799917D-C393-4154-A33B-00DAE610A4FD}" type="slidenum">
              <a:rPr lang="en-US" smtClean="0"/>
              <a:pPr/>
              <a:t>13</a:t>
            </a:fld>
            <a:endParaRPr lang="en-US"/>
          </a:p>
        </p:txBody>
      </p:sp>
    </p:spTree>
    <p:extLst>
      <p:ext uri="{BB962C8B-B14F-4D97-AF65-F5344CB8AC3E}">
        <p14:creationId xmlns:p14="http://schemas.microsoft.com/office/powerpoint/2010/main" val="297098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Tiền xử lý dữ liệu</a:t>
            </a:r>
            <a:endParaRPr/>
          </a:p>
        </p:txBody>
      </p:sp>
      <p:sp>
        <p:nvSpPr>
          <p:cNvPr id="4" name="Arrow: Pentagon 3">
            <a:extLst>
              <a:ext uri="{FF2B5EF4-FFF2-40B4-BE49-F238E27FC236}">
                <a16:creationId xmlns:a16="http://schemas.microsoft.com/office/drawing/2014/main" id="{3CE3EDB5-B096-55DF-3D6B-4E403F35B1F8}"/>
              </a:ext>
            </a:extLst>
          </p:cNvPr>
          <p:cNvSpPr/>
          <p:nvPr/>
        </p:nvSpPr>
        <p:spPr>
          <a:xfrm rot="5400000">
            <a:off x="719456" y="2090400"/>
            <a:ext cx="2620212" cy="2326668"/>
          </a:xfrm>
          <a:prstGeom prst="homePlate">
            <a:avLst>
              <a:gd name="adj" fmla="val 10647"/>
            </a:avLst>
          </a:prstGeom>
          <a:ln w="28575"/>
        </p:spPr>
        <p:style>
          <a:lnRef idx="2">
            <a:schemeClr val="accent6"/>
          </a:lnRef>
          <a:fillRef idx="1">
            <a:schemeClr val="lt1"/>
          </a:fillRef>
          <a:effectRef idx="0">
            <a:schemeClr val="accent6"/>
          </a:effectRef>
          <a:fontRef idx="minor">
            <a:schemeClr val="dk1"/>
          </a:fontRef>
        </p:style>
        <p:txBody>
          <a:bodyPr vert="vert270" rtlCol="0" anchor="ctr"/>
          <a:lstStyle/>
          <a:p>
            <a:pPr algn="ctr"/>
            <a:r>
              <a:rPr lang="en-US" sz="1400" err="1">
                <a:latin typeface="Montserrat" panose="00000500000000000000" pitchFamily="2" charset="0"/>
                <a:cs typeface="Times New Roman" panose="02020603050405020304" pitchFamily="18" charset="0"/>
              </a:rPr>
              <a:t>Cải</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thiện</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chất</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lượng</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và</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kết</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quả</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khai</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thác</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endParaRPr lang="en-US" sz="1400">
              <a:latin typeface="Montserrat" panose="00000500000000000000" pitchFamily="2" charset="0"/>
              <a:cs typeface="Times New Roman" panose="02020603050405020304" pitchFamily="18" charset="0"/>
            </a:endParaRPr>
          </a:p>
        </p:txBody>
      </p:sp>
      <p:sp>
        <p:nvSpPr>
          <p:cNvPr id="16" name="Arrow: Pentagon 15">
            <a:extLst>
              <a:ext uri="{FF2B5EF4-FFF2-40B4-BE49-F238E27FC236}">
                <a16:creationId xmlns:a16="http://schemas.microsoft.com/office/drawing/2014/main" id="{5BAE65C4-9158-B1AE-A932-DB1FF567D667}"/>
              </a:ext>
            </a:extLst>
          </p:cNvPr>
          <p:cNvSpPr/>
          <p:nvPr/>
        </p:nvSpPr>
        <p:spPr>
          <a:xfrm rot="5400000">
            <a:off x="3261892" y="2090397"/>
            <a:ext cx="2620214" cy="2326669"/>
          </a:xfrm>
          <a:prstGeom prst="homePlate">
            <a:avLst>
              <a:gd name="adj" fmla="val 10297"/>
            </a:avLst>
          </a:prstGeom>
          <a:ln w="28575"/>
        </p:spPr>
        <p:style>
          <a:lnRef idx="2">
            <a:schemeClr val="accent6"/>
          </a:lnRef>
          <a:fillRef idx="1">
            <a:schemeClr val="lt1"/>
          </a:fillRef>
          <a:effectRef idx="0">
            <a:schemeClr val="accent6"/>
          </a:effectRef>
          <a:fontRef idx="minor">
            <a:schemeClr val="dk1"/>
          </a:fontRef>
        </p:style>
        <p:txBody>
          <a:bodyPr vert="vert270" rtlCol="0" anchor="b"/>
          <a:lstStyle/>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Tính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chính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xác</a:t>
            </a:r>
            <a:r>
              <a:rPr lang="en-US" sz="1400">
                <a:latin typeface="Montserrat" panose="00000500000000000000" pitchFamily="2" charset="0"/>
                <a:cs typeface="Times New Roman" panose="02020603050405020304" pitchFamily="18" charset="0"/>
              </a:rPr>
              <a:t> (accuracy)</a:t>
            </a: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Tính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hiện</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hành</a:t>
            </a:r>
            <a:r>
              <a:rPr lang="en-US" sz="1400">
                <a:latin typeface="Montserrat" panose="00000500000000000000" pitchFamily="2" charset="0"/>
                <a:cs typeface="Times New Roman" panose="02020603050405020304" pitchFamily="18" charset="0"/>
              </a:rPr>
              <a:t> (currency/timeliness)</a:t>
            </a: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Tính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toàn</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vẹn</a:t>
            </a:r>
            <a:r>
              <a:rPr lang="en-US" sz="1400">
                <a:latin typeface="Montserrat" panose="00000500000000000000" pitchFamily="2" charset="0"/>
                <a:cs typeface="Times New Roman" panose="02020603050405020304" pitchFamily="18" charset="0"/>
              </a:rPr>
              <a:t> (completeness)</a:t>
            </a: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Tính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nhất</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quán</a:t>
            </a:r>
            <a:r>
              <a:rPr lang="en-US" sz="1400">
                <a:latin typeface="Montserrat" panose="00000500000000000000" pitchFamily="2" charset="0"/>
                <a:cs typeface="Times New Roman" panose="02020603050405020304" pitchFamily="18" charset="0"/>
              </a:rPr>
              <a:t> (consistency)</a:t>
            </a:r>
          </a:p>
          <a:p>
            <a:pPr marL="285750" indent="-285750">
              <a:buFont typeface="Arial" panose="020B0604020202020204" pitchFamily="34" charset="0"/>
              <a:buChar char="•"/>
            </a:pPr>
            <a:endParaRPr lang="en-US" sz="1400">
              <a:latin typeface="Montserrat" panose="00000500000000000000" pitchFamily="2" charset="0"/>
              <a:cs typeface="Times New Roman" panose="02020603050405020304" pitchFamily="18" charset="0"/>
            </a:endParaRPr>
          </a:p>
        </p:txBody>
      </p:sp>
      <p:sp>
        <p:nvSpPr>
          <p:cNvPr id="18" name="Arrow: Pentagon 17">
            <a:extLst>
              <a:ext uri="{FF2B5EF4-FFF2-40B4-BE49-F238E27FC236}">
                <a16:creationId xmlns:a16="http://schemas.microsoft.com/office/drawing/2014/main" id="{79D123E2-635C-3680-1FFD-CCB0C011D53C}"/>
              </a:ext>
            </a:extLst>
          </p:cNvPr>
          <p:cNvSpPr/>
          <p:nvPr/>
        </p:nvSpPr>
        <p:spPr>
          <a:xfrm rot="5400000">
            <a:off x="5804333" y="2090400"/>
            <a:ext cx="2620210" cy="2326668"/>
          </a:xfrm>
          <a:prstGeom prst="homePlate">
            <a:avLst>
              <a:gd name="adj" fmla="val 10647"/>
            </a:avLst>
          </a:prstGeom>
          <a:ln w="28575"/>
        </p:spPr>
        <p:style>
          <a:lnRef idx="2">
            <a:schemeClr val="accent6"/>
          </a:lnRef>
          <a:fillRef idx="1">
            <a:schemeClr val="lt1"/>
          </a:fillRef>
          <a:effectRef idx="0">
            <a:schemeClr val="accent6"/>
          </a:effectRef>
          <a:fontRef idx="minor">
            <a:schemeClr val="dk1"/>
          </a:fontRef>
        </p:style>
        <p:txBody>
          <a:bodyPr vert="vert270" rtlCol="0" anchor="ctr"/>
          <a:lstStyle/>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Làm</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sạch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endParaRPr lang="en-US" sz="1400">
              <a:latin typeface="Montserrat" panose="00000500000000000000" pitchFamily="2" charset="0"/>
              <a:cs typeface="Times New Roman" panose="02020603050405020304" pitchFamily="18" charset="0"/>
            </a:endParaRP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Tích</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hợp</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endParaRPr lang="en-US" sz="1400">
              <a:latin typeface="Montserrat" panose="00000500000000000000" pitchFamily="2" charset="0"/>
              <a:cs typeface="Times New Roman" panose="02020603050405020304" pitchFamily="18" charset="0"/>
            </a:endParaRP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Biến</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đổi</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endParaRPr lang="en-US" sz="1400">
              <a:latin typeface="Montserrat" panose="00000500000000000000" pitchFamily="2" charset="0"/>
              <a:cs typeface="Times New Roman" panose="02020603050405020304" pitchFamily="18" charset="0"/>
            </a:endParaRPr>
          </a:p>
          <a:p>
            <a:pPr marL="285750" indent="-285750">
              <a:spcBef>
                <a:spcPts val="300"/>
              </a:spcBef>
              <a:buSzPct val="150000"/>
              <a:buFont typeface="Arial" panose="020B0604020202020204" pitchFamily="34" charset="0"/>
              <a:buChar char="•"/>
            </a:pPr>
            <a:r>
              <a:rPr lang="en-US" sz="1400">
                <a:latin typeface="Montserrat" panose="00000500000000000000" pitchFamily="2" charset="0"/>
                <a:cs typeface="Times New Roman" panose="02020603050405020304" pitchFamily="18" charset="0"/>
              </a:rPr>
              <a:t>Thu </a:t>
            </a:r>
            <a:r>
              <a:rPr lang="en-US" sz="1400" err="1">
                <a:latin typeface="Montserrat" panose="00000500000000000000" pitchFamily="2" charset="0"/>
                <a:cs typeface="Times New Roman" panose="02020603050405020304" pitchFamily="18" charset="0"/>
              </a:rPr>
              <a:t>giảm</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endParaRPr lang="en-US" sz="1400">
              <a:latin typeface="Montserrat" panose="00000500000000000000" pitchFamily="2" charset="0"/>
              <a:cs typeface="Times New Roman" panose="02020603050405020304" pitchFamily="18" charset="0"/>
            </a:endParaRP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Rời</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rạc</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hóa</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dữ</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liệu</a:t>
            </a:r>
            <a:endParaRPr lang="en-US" sz="1400">
              <a:latin typeface="Montserrat" panose="00000500000000000000" pitchFamily="2" charset="0"/>
              <a:cs typeface="Times New Roman" panose="02020603050405020304" pitchFamily="18" charset="0"/>
            </a:endParaRPr>
          </a:p>
          <a:p>
            <a:pPr marL="285750" indent="-285750">
              <a:spcBef>
                <a:spcPts val="300"/>
              </a:spcBef>
              <a:buSzPct val="150000"/>
              <a:buFont typeface="Arial" panose="020B0604020202020204" pitchFamily="34" charset="0"/>
              <a:buChar char="•"/>
            </a:pPr>
            <a:r>
              <a:rPr lang="en-US" sz="1400" err="1">
                <a:latin typeface="Montserrat" panose="00000500000000000000" pitchFamily="2" charset="0"/>
                <a:cs typeface="Times New Roman" panose="02020603050405020304" pitchFamily="18" charset="0"/>
              </a:rPr>
              <a:t>Tạo</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cây</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phân</a:t>
            </a:r>
            <a:r>
              <a:rPr lang="en-US" sz="1400">
                <a:latin typeface="Montserrat" panose="00000500000000000000" pitchFamily="2" charset="0"/>
                <a:cs typeface="Times New Roman" panose="02020603050405020304" pitchFamily="18" charset="0"/>
              </a:rPr>
              <a:t> </a:t>
            </a:r>
            <a:r>
              <a:rPr lang="en-US" sz="1400" err="1">
                <a:latin typeface="Montserrat" panose="00000500000000000000" pitchFamily="2" charset="0"/>
                <a:cs typeface="Times New Roman" panose="02020603050405020304" pitchFamily="18" charset="0"/>
              </a:rPr>
              <a:t>cấp</a:t>
            </a:r>
            <a:r>
              <a:rPr lang="en-US" sz="1400">
                <a:latin typeface="Montserrat" panose="00000500000000000000" pitchFamily="2" charset="0"/>
                <a:cs typeface="Times New Roman" panose="02020603050405020304" pitchFamily="18" charset="0"/>
              </a:rPr>
              <a:t> ý </a:t>
            </a:r>
            <a:r>
              <a:rPr lang="en-US" sz="1400" err="1">
                <a:latin typeface="Montserrat" panose="00000500000000000000" pitchFamily="2" charset="0"/>
                <a:cs typeface="Times New Roman" panose="02020603050405020304" pitchFamily="18" charset="0"/>
              </a:rPr>
              <a:t>niệm</a:t>
            </a:r>
            <a:endParaRPr lang="en-US" sz="1400">
              <a:latin typeface="Montserrat" panose="00000500000000000000" pitchFamily="2" charset="0"/>
              <a:cs typeface="Times New Roman" panose="02020603050405020304" pitchFamily="18" charset="0"/>
            </a:endParaRPr>
          </a:p>
        </p:txBody>
      </p:sp>
      <p:sp>
        <p:nvSpPr>
          <p:cNvPr id="3" name="Rectangle: Diagonal Corners Snipped 2">
            <a:extLst>
              <a:ext uri="{FF2B5EF4-FFF2-40B4-BE49-F238E27FC236}">
                <a16:creationId xmlns:a16="http://schemas.microsoft.com/office/drawing/2014/main" id="{3D99F77B-C1D3-7428-E44E-05B01F598F2F}"/>
              </a:ext>
            </a:extLst>
          </p:cNvPr>
          <p:cNvSpPr/>
          <p:nvPr/>
        </p:nvSpPr>
        <p:spPr>
          <a:xfrm>
            <a:off x="1219050" y="1710942"/>
            <a:ext cx="1632857" cy="46536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bg2"/>
                </a:solidFill>
                <a:latin typeface="Montserrat" panose="00000500000000000000" pitchFamily="2" charset="0"/>
              </a:rPr>
              <a:t>Mục</a:t>
            </a:r>
            <a:r>
              <a:rPr lang="en-US" b="1">
                <a:solidFill>
                  <a:schemeClr val="bg2"/>
                </a:solidFill>
                <a:latin typeface="Montserrat" panose="00000500000000000000" pitchFamily="2" charset="0"/>
              </a:rPr>
              <a:t> </a:t>
            </a:r>
            <a:r>
              <a:rPr lang="en-US" b="1" err="1">
                <a:solidFill>
                  <a:schemeClr val="bg2"/>
                </a:solidFill>
                <a:latin typeface="Montserrat" panose="00000500000000000000" pitchFamily="2" charset="0"/>
              </a:rPr>
              <a:t>tiêu</a:t>
            </a:r>
            <a:endParaRPr lang="en-US" b="1">
              <a:solidFill>
                <a:schemeClr val="bg2"/>
              </a:solidFill>
              <a:latin typeface="Montserrat" panose="00000500000000000000" pitchFamily="2" charset="0"/>
            </a:endParaRPr>
          </a:p>
        </p:txBody>
      </p:sp>
      <p:sp>
        <p:nvSpPr>
          <p:cNvPr id="13" name="Rectangle: Diagonal Corners Snipped 12">
            <a:extLst>
              <a:ext uri="{FF2B5EF4-FFF2-40B4-BE49-F238E27FC236}">
                <a16:creationId xmlns:a16="http://schemas.microsoft.com/office/drawing/2014/main" id="{9D0FACF4-0BED-CC0F-3027-4A7BC1FEF41A}"/>
              </a:ext>
            </a:extLst>
          </p:cNvPr>
          <p:cNvSpPr/>
          <p:nvPr/>
        </p:nvSpPr>
        <p:spPr>
          <a:xfrm>
            <a:off x="6299331" y="1715623"/>
            <a:ext cx="1632857" cy="46536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bg2"/>
                </a:solidFill>
                <a:latin typeface="Montserrat" panose="00000500000000000000" pitchFamily="2" charset="0"/>
              </a:rPr>
              <a:t>Các</a:t>
            </a:r>
            <a:r>
              <a:rPr lang="en-US" b="1">
                <a:solidFill>
                  <a:schemeClr val="bg2"/>
                </a:solidFill>
                <a:latin typeface="Montserrat" panose="00000500000000000000" pitchFamily="2" charset="0"/>
              </a:rPr>
              <a:t> </a:t>
            </a:r>
            <a:r>
              <a:rPr lang="en-US" b="1" err="1">
                <a:solidFill>
                  <a:schemeClr val="bg2"/>
                </a:solidFill>
                <a:latin typeface="Montserrat" panose="00000500000000000000" pitchFamily="2" charset="0"/>
              </a:rPr>
              <a:t>kỹ</a:t>
            </a:r>
            <a:r>
              <a:rPr lang="en-US" b="1">
                <a:solidFill>
                  <a:schemeClr val="bg2"/>
                </a:solidFill>
                <a:latin typeface="Montserrat" panose="00000500000000000000" pitchFamily="2" charset="0"/>
              </a:rPr>
              <a:t> </a:t>
            </a:r>
            <a:r>
              <a:rPr lang="en-US" b="1" err="1">
                <a:solidFill>
                  <a:schemeClr val="bg2"/>
                </a:solidFill>
                <a:latin typeface="Montserrat" panose="00000500000000000000" pitchFamily="2" charset="0"/>
              </a:rPr>
              <a:t>thuật</a:t>
            </a:r>
            <a:endParaRPr lang="en-US" b="1">
              <a:solidFill>
                <a:schemeClr val="bg2"/>
              </a:solidFill>
              <a:latin typeface="Montserrat" panose="00000500000000000000" pitchFamily="2" charset="0"/>
            </a:endParaRPr>
          </a:p>
        </p:txBody>
      </p:sp>
      <p:sp>
        <p:nvSpPr>
          <p:cNvPr id="14" name="Rectangle: Diagonal Corners Snipped 13">
            <a:extLst>
              <a:ext uri="{FF2B5EF4-FFF2-40B4-BE49-F238E27FC236}">
                <a16:creationId xmlns:a16="http://schemas.microsoft.com/office/drawing/2014/main" id="{687BDA83-F993-9DE2-C255-313F746777B2}"/>
              </a:ext>
            </a:extLst>
          </p:cNvPr>
          <p:cNvSpPr/>
          <p:nvPr/>
        </p:nvSpPr>
        <p:spPr>
          <a:xfrm>
            <a:off x="3761490" y="1710942"/>
            <a:ext cx="1632857" cy="46536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bg2"/>
                </a:solidFill>
                <a:latin typeface="Montserrat" panose="00000500000000000000" pitchFamily="2" charset="0"/>
              </a:rPr>
              <a:t>Yêu</a:t>
            </a:r>
            <a:r>
              <a:rPr lang="en-US" b="1">
                <a:solidFill>
                  <a:schemeClr val="bg2"/>
                </a:solidFill>
                <a:latin typeface="Montserrat" panose="00000500000000000000" pitchFamily="2" charset="0"/>
              </a:rPr>
              <a:t> </a:t>
            </a:r>
            <a:r>
              <a:rPr lang="en-US" b="1" err="1">
                <a:solidFill>
                  <a:schemeClr val="bg2"/>
                </a:solidFill>
                <a:latin typeface="Montserrat" panose="00000500000000000000" pitchFamily="2" charset="0"/>
              </a:rPr>
              <a:t>cầu</a:t>
            </a:r>
            <a:endParaRPr lang="en-US" b="1">
              <a:solidFill>
                <a:schemeClr val="bg2"/>
              </a:solidFill>
              <a:latin typeface="Montserrat" panose="00000500000000000000" pitchFamily="2" charset="0"/>
            </a:endParaRPr>
          </a:p>
        </p:txBody>
      </p:sp>
      <p:sp>
        <p:nvSpPr>
          <p:cNvPr id="2" name="Slide Number Placeholder 1">
            <a:extLst>
              <a:ext uri="{FF2B5EF4-FFF2-40B4-BE49-F238E27FC236}">
                <a16:creationId xmlns:a16="http://schemas.microsoft.com/office/drawing/2014/main" id="{D39C8F70-CFD8-E4F1-0406-85C83FA9E6F3}"/>
              </a:ext>
            </a:extLst>
          </p:cNvPr>
          <p:cNvSpPr>
            <a:spLocks noGrp="1"/>
          </p:cNvSpPr>
          <p:nvPr>
            <p:ph type="sldNum" sz="quarter" idx="4"/>
          </p:nvPr>
        </p:nvSpPr>
        <p:spPr/>
        <p:txBody>
          <a:bodyPr/>
          <a:lstStyle/>
          <a:p>
            <a:fld id="{E799917D-C393-4154-A33B-00DAE610A4FD}" type="slidenum">
              <a:rPr lang="en-US" smtClean="0"/>
              <a:pPr/>
              <a:t>14</a:t>
            </a:fld>
            <a:endParaRPr lang="en-US"/>
          </a:p>
        </p:txBody>
      </p:sp>
    </p:spTree>
    <p:extLst>
      <p:ext uri="{BB962C8B-B14F-4D97-AF65-F5344CB8AC3E}">
        <p14:creationId xmlns:p14="http://schemas.microsoft.com/office/powerpoint/2010/main" val="3834431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Tiền xử lý dữ liệu cho đồ án</a:t>
            </a:r>
            <a:endParaRPr/>
          </a:p>
        </p:txBody>
      </p:sp>
      <p:sp>
        <p:nvSpPr>
          <p:cNvPr id="22" name="Google Shape;287;p40">
            <a:extLst>
              <a:ext uri="{FF2B5EF4-FFF2-40B4-BE49-F238E27FC236}">
                <a16:creationId xmlns:a16="http://schemas.microsoft.com/office/drawing/2014/main" id="{21367A81-4853-DB1C-3C00-4FAAAEBB8849}"/>
              </a:ext>
            </a:extLst>
          </p:cNvPr>
          <p:cNvSpPr txBox="1"/>
          <p:nvPr/>
        </p:nvSpPr>
        <p:spPr>
          <a:xfrm flipH="1">
            <a:off x="689341" y="1159966"/>
            <a:ext cx="8064001" cy="693328"/>
          </a:xfrm>
          <a:prstGeom prst="rect">
            <a:avLst/>
          </a:prstGeom>
          <a:noFill/>
          <a:ln>
            <a:noFill/>
          </a:ln>
        </p:spPr>
        <p:txBody>
          <a:bodyPr spcFirstLastPara="1" wrap="square" lIns="91425" tIns="91425" rIns="91425" bIns="91425" anchor="t" anchorCtr="0">
            <a:noAutofit/>
          </a:bodyPr>
          <a:lstStyle/>
          <a:p>
            <a:pPr algn="r">
              <a:spcBef>
                <a:spcPts val="300"/>
              </a:spcBef>
            </a:pPr>
            <a:r>
              <a:rPr lang="en-US" b="1" err="1">
                <a:solidFill>
                  <a:schemeClr val="tx1"/>
                </a:solidFill>
                <a:latin typeface="Montserrat" panose="00000500000000000000" pitchFamily="2" charset="0"/>
                <a:ea typeface="Poppins"/>
                <a:cs typeface="Poppins"/>
                <a:sym typeface="Poppins"/>
              </a:rPr>
              <a:t>Sử</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dụng</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kỹ</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thuật</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tăng</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cường</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dữ</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liệu</a:t>
            </a:r>
            <a:r>
              <a:rPr lang="en-US" b="1">
                <a:solidFill>
                  <a:schemeClr val="tx1"/>
                </a:solidFill>
                <a:latin typeface="Montserrat" panose="00000500000000000000" pitchFamily="2" charset="0"/>
                <a:ea typeface="Poppins"/>
                <a:cs typeface="Poppins"/>
                <a:sym typeface="Poppins"/>
              </a:rPr>
              <a:t> (data augmentation):</a:t>
            </a:r>
          </a:p>
          <a:p>
            <a:pPr algn="r">
              <a:spcBef>
                <a:spcPts val="300"/>
              </a:spcBef>
            </a:pPr>
            <a:r>
              <a:rPr lang="en-US" b="1" err="1">
                <a:solidFill>
                  <a:schemeClr val="tx1"/>
                </a:solidFill>
                <a:latin typeface="Montserrat" panose="00000500000000000000" pitchFamily="2" charset="0"/>
                <a:ea typeface="Poppins"/>
                <a:cs typeface="Poppins"/>
                <a:sym typeface="Poppins"/>
              </a:rPr>
              <a:t>Phép</a:t>
            </a:r>
            <a:r>
              <a:rPr lang="en-US" b="1">
                <a:solidFill>
                  <a:schemeClr val="tx1"/>
                </a:solidFill>
                <a:latin typeface="Montserrat" panose="00000500000000000000" pitchFamily="2" charset="0"/>
                <a:ea typeface="Poppins"/>
                <a:cs typeface="Poppins"/>
                <a:sym typeface="Poppins"/>
              </a:rPr>
              <a:t> quay </a:t>
            </a:r>
            <a:r>
              <a:rPr lang="en-US" b="1" err="1">
                <a:solidFill>
                  <a:schemeClr val="tx1"/>
                </a:solidFill>
                <a:latin typeface="Montserrat" panose="00000500000000000000" pitchFamily="2" charset="0"/>
                <a:ea typeface="Poppins"/>
                <a:cs typeface="Poppins"/>
                <a:sym typeface="Poppins"/>
              </a:rPr>
              <a:t>hướng</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tâm</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ảnh</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với</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các</a:t>
            </a:r>
            <a:r>
              <a:rPr lang="en-US" b="1">
                <a:solidFill>
                  <a:schemeClr val="tx1"/>
                </a:solidFill>
                <a:latin typeface="Montserrat" panose="00000500000000000000" pitchFamily="2" charset="0"/>
                <a:ea typeface="Poppins"/>
                <a:cs typeface="Poppins"/>
                <a:sym typeface="Poppins"/>
              </a:rPr>
              <a:t> </a:t>
            </a:r>
            <a:r>
              <a:rPr lang="en-US" b="1" err="1">
                <a:solidFill>
                  <a:schemeClr val="tx1"/>
                </a:solidFill>
                <a:latin typeface="Montserrat" panose="00000500000000000000" pitchFamily="2" charset="0"/>
                <a:ea typeface="Poppins"/>
                <a:cs typeface="Poppins"/>
                <a:sym typeface="Poppins"/>
              </a:rPr>
              <a:t>góc</a:t>
            </a:r>
            <a:r>
              <a:rPr lang="en-US" b="1">
                <a:solidFill>
                  <a:schemeClr val="tx1"/>
                </a:solidFill>
                <a:latin typeface="Montserrat" panose="00000500000000000000" pitchFamily="2" charset="0"/>
                <a:ea typeface="Poppins"/>
                <a:cs typeface="Poppins"/>
                <a:sym typeface="Poppins"/>
              </a:rPr>
              <a:t> quay 90°, 180° &amp; 270°.</a:t>
            </a:r>
          </a:p>
        </p:txBody>
      </p:sp>
      <p:pic>
        <p:nvPicPr>
          <p:cNvPr id="5" name="Picture 4" descr="A picture containing text, fabric&#10;&#10;Description automatically generated">
            <a:extLst>
              <a:ext uri="{FF2B5EF4-FFF2-40B4-BE49-F238E27FC236}">
                <a16:creationId xmlns:a16="http://schemas.microsoft.com/office/drawing/2014/main" id="{766A3168-1B22-7470-1387-3D21FF7DDCE1}"/>
              </a:ext>
            </a:extLst>
          </p:cNvPr>
          <p:cNvPicPr>
            <a:picLocks noChangeAspect="1"/>
          </p:cNvPicPr>
          <p:nvPr/>
        </p:nvPicPr>
        <p:blipFill>
          <a:blip r:embed="rId3"/>
          <a:stretch>
            <a:fillRect/>
          </a:stretch>
        </p:blipFill>
        <p:spPr>
          <a:xfrm>
            <a:off x="989591" y="3026277"/>
            <a:ext cx="1929940" cy="1268246"/>
          </a:xfrm>
          <a:prstGeom prst="rect">
            <a:avLst/>
          </a:prstGeom>
        </p:spPr>
      </p:pic>
      <p:pic>
        <p:nvPicPr>
          <p:cNvPr id="12" name="Picture 11" descr="A picture containing text, fabric&#10;&#10;Description automatically generated">
            <a:extLst>
              <a:ext uri="{FF2B5EF4-FFF2-40B4-BE49-F238E27FC236}">
                <a16:creationId xmlns:a16="http://schemas.microsoft.com/office/drawing/2014/main" id="{30988487-E795-F162-57CF-1589F048B9FF}"/>
              </a:ext>
            </a:extLst>
          </p:cNvPr>
          <p:cNvPicPr>
            <a:picLocks noChangeAspect="1"/>
          </p:cNvPicPr>
          <p:nvPr/>
        </p:nvPicPr>
        <p:blipFill>
          <a:blip r:embed="rId3"/>
          <a:stretch>
            <a:fillRect/>
          </a:stretch>
        </p:blipFill>
        <p:spPr>
          <a:xfrm rot="10800000">
            <a:off x="4700076" y="3039003"/>
            <a:ext cx="1929940" cy="1268246"/>
          </a:xfrm>
          <a:prstGeom prst="rect">
            <a:avLst/>
          </a:prstGeom>
        </p:spPr>
      </p:pic>
      <p:sp>
        <p:nvSpPr>
          <p:cNvPr id="6" name="TextBox 5">
            <a:extLst>
              <a:ext uri="{FF2B5EF4-FFF2-40B4-BE49-F238E27FC236}">
                <a16:creationId xmlns:a16="http://schemas.microsoft.com/office/drawing/2014/main" id="{096D5575-435A-23F3-2E50-FFC246A38C2C}"/>
              </a:ext>
            </a:extLst>
          </p:cNvPr>
          <p:cNvSpPr txBox="1"/>
          <p:nvPr/>
        </p:nvSpPr>
        <p:spPr>
          <a:xfrm>
            <a:off x="1470293" y="4307249"/>
            <a:ext cx="968535" cy="307777"/>
          </a:xfrm>
          <a:prstGeom prst="rect">
            <a:avLst/>
          </a:prstGeom>
          <a:noFill/>
        </p:spPr>
        <p:txBody>
          <a:bodyPr wrap="none" rtlCol="0">
            <a:spAutoFit/>
          </a:bodyPr>
          <a:lstStyle/>
          <a:p>
            <a:r>
              <a:rPr lang="en-US" b="1" err="1">
                <a:solidFill>
                  <a:schemeClr val="bg2"/>
                </a:solidFill>
                <a:latin typeface="Montserrat" panose="00000500000000000000" pitchFamily="2" charset="0"/>
              </a:rPr>
              <a:t>Ảnh</a:t>
            </a:r>
            <a:r>
              <a:rPr lang="en-US" b="1">
                <a:solidFill>
                  <a:schemeClr val="bg2"/>
                </a:solidFill>
                <a:latin typeface="Montserrat" panose="00000500000000000000" pitchFamily="2" charset="0"/>
              </a:rPr>
              <a:t> </a:t>
            </a:r>
            <a:r>
              <a:rPr lang="en-US" b="1" err="1">
                <a:solidFill>
                  <a:schemeClr val="bg2"/>
                </a:solidFill>
                <a:latin typeface="Montserrat" panose="00000500000000000000" pitchFamily="2" charset="0"/>
              </a:rPr>
              <a:t>gốc</a:t>
            </a:r>
            <a:endParaRPr lang="en-US" b="1">
              <a:solidFill>
                <a:schemeClr val="bg2"/>
              </a:solidFill>
              <a:latin typeface="Montserrat" panose="00000500000000000000" pitchFamily="2" charset="0"/>
            </a:endParaRPr>
          </a:p>
        </p:txBody>
      </p:sp>
      <p:sp>
        <p:nvSpPr>
          <p:cNvPr id="15" name="TextBox 14">
            <a:extLst>
              <a:ext uri="{FF2B5EF4-FFF2-40B4-BE49-F238E27FC236}">
                <a16:creationId xmlns:a16="http://schemas.microsoft.com/office/drawing/2014/main" id="{B7012BC6-9711-356C-C3D0-FBFF45145D16}"/>
              </a:ext>
            </a:extLst>
          </p:cNvPr>
          <p:cNvSpPr txBox="1"/>
          <p:nvPr/>
        </p:nvSpPr>
        <p:spPr>
          <a:xfrm>
            <a:off x="5367527" y="4303756"/>
            <a:ext cx="567784" cy="307777"/>
          </a:xfrm>
          <a:prstGeom prst="rect">
            <a:avLst/>
          </a:prstGeom>
          <a:noFill/>
        </p:spPr>
        <p:txBody>
          <a:bodyPr wrap="none" rtlCol="0">
            <a:spAutoFit/>
          </a:bodyPr>
          <a:lstStyle/>
          <a:p>
            <a:r>
              <a:rPr lang="en-US" b="1">
                <a:solidFill>
                  <a:schemeClr val="bg2"/>
                </a:solidFill>
                <a:latin typeface="Montserrat" panose="00000500000000000000" pitchFamily="2" charset="0"/>
              </a:rPr>
              <a:t>180°</a:t>
            </a:r>
          </a:p>
        </p:txBody>
      </p:sp>
      <p:sp>
        <p:nvSpPr>
          <p:cNvPr id="20" name="TextBox 19">
            <a:extLst>
              <a:ext uri="{FF2B5EF4-FFF2-40B4-BE49-F238E27FC236}">
                <a16:creationId xmlns:a16="http://schemas.microsoft.com/office/drawing/2014/main" id="{6D12F032-CF95-118E-FC1D-AABE27FF7240}"/>
              </a:ext>
            </a:extLst>
          </p:cNvPr>
          <p:cNvSpPr txBox="1"/>
          <p:nvPr/>
        </p:nvSpPr>
        <p:spPr>
          <a:xfrm>
            <a:off x="7757503" y="3894164"/>
            <a:ext cx="184731" cy="307777"/>
          </a:xfrm>
          <a:prstGeom prst="rect">
            <a:avLst/>
          </a:prstGeom>
          <a:noFill/>
        </p:spPr>
        <p:txBody>
          <a:bodyPr wrap="none" rtlCol="0">
            <a:spAutoFit/>
          </a:bodyPr>
          <a:lstStyle/>
          <a:p>
            <a:endParaRPr lang="en-US" b="1">
              <a:solidFill>
                <a:schemeClr val="bg2"/>
              </a:solidFill>
              <a:latin typeface="Montserrat" panose="00000500000000000000" pitchFamily="2" charset="0"/>
            </a:endParaRPr>
          </a:p>
        </p:txBody>
      </p:sp>
      <p:pic>
        <p:nvPicPr>
          <p:cNvPr id="23" name="Picture 22" descr="A picture containing text, fabric&#10;&#10;Description automatically generated">
            <a:extLst>
              <a:ext uri="{FF2B5EF4-FFF2-40B4-BE49-F238E27FC236}">
                <a16:creationId xmlns:a16="http://schemas.microsoft.com/office/drawing/2014/main" id="{BFBC9EAE-D4B4-6D85-8AA1-EB6D2E701718}"/>
              </a:ext>
            </a:extLst>
          </p:cNvPr>
          <p:cNvPicPr>
            <a:picLocks noChangeAspect="1"/>
          </p:cNvPicPr>
          <p:nvPr/>
        </p:nvPicPr>
        <p:blipFill>
          <a:blip r:embed="rId3"/>
          <a:stretch>
            <a:fillRect/>
          </a:stretch>
        </p:blipFill>
        <p:spPr>
          <a:xfrm rot="5400000">
            <a:off x="6555315" y="2705069"/>
            <a:ext cx="1929940" cy="1268246"/>
          </a:xfrm>
          <a:prstGeom prst="rect">
            <a:avLst/>
          </a:prstGeom>
        </p:spPr>
      </p:pic>
      <p:sp>
        <p:nvSpPr>
          <p:cNvPr id="24" name="TextBox 23">
            <a:extLst>
              <a:ext uri="{FF2B5EF4-FFF2-40B4-BE49-F238E27FC236}">
                <a16:creationId xmlns:a16="http://schemas.microsoft.com/office/drawing/2014/main" id="{47999809-DA0C-341B-89A5-CEB4CCE42160}"/>
              </a:ext>
            </a:extLst>
          </p:cNvPr>
          <p:cNvSpPr txBox="1"/>
          <p:nvPr/>
        </p:nvSpPr>
        <p:spPr>
          <a:xfrm>
            <a:off x="3563583" y="4294523"/>
            <a:ext cx="492443" cy="307777"/>
          </a:xfrm>
          <a:prstGeom prst="rect">
            <a:avLst/>
          </a:prstGeom>
          <a:noFill/>
        </p:spPr>
        <p:txBody>
          <a:bodyPr wrap="none" rtlCol="0">
            <a:spAutoFit/>
          </a:bodyPr>
          <a:lstStyle/>
          <a:p>
            <a:r>
              <a:rPr lang="en-US" b="1">
                <a:solidFill>
                  <a:schemeClr val="bg2"/>
                </a:solidFill>
                <a:latin typeface="Montserrat" panose="00000500000000000000" pitchFamily="2" charset="0"/>
              </a:rPr>
              <a:t>90°</a:t>
            </a:r>
          </a:p>
        </p:txBody>
      </p:sp>
      <p:pic>
        <p:nvPicPr>
          <p:cNvPr id="14" name="Picture 13" descr="A picture containing text, fabric&#10;&#10;Description automatically generated">
            <a:extLst>
              <a:ext uri="{FF2B5EF4-FFF2-40B4-BE49-F238E27FC236}">
                <a16:creationId xmlns:a16="http://schemas.microsoft.com/office/drawing/2014/main" id="{D107E7DB-00A2-0612-A1DE-62188E8ABF7B}"/>
              </a:ext>
            </a:extLst>
          </p:cNvPr>
          <p:cNvPicPr>
            <a:picLocks noChangeAspect="1"/>
          </p:cNvPicPr>
          <p:nvPr/>
        </p:nvPicPr>
        <p:blipFill>
          <a:blip r:embed="rId3"/>
          <a:stretch>
            <a:fillRect/>
          </a:stretch>
        </p:blipFill>
        <p:spPr>
          <a:xfrm rot="16200000">
            <a:off x="2844836" y="2695430"/>
            <a:ext cx="1929940" cy="1268246"/>
          </a:xfrm>
          <a:prstGeom prst="rect">
            <a:avLst/>
          </a:prstGeom>
        </p:spPr>
      </p:pic>
      <p:sp>
        <p:nvSpPr>
          <p:cNvPr id="16" name="TextBox 15">
            <a:extLst>
              <a:ext uri="{FF2B5EF4-FFF2-40B4-BE49-F238E27FC236}">
                <a16:creationId xmlns:a16="http://schemas.microsoft.com/office/drawing/2014/main" id="{679DD70C-7C2B-EA47-F837-D4DB87859AC9}"/>
              </a:ext>
            </a:extLst>
          </p:cNvPr>
          <p:cNvSpPr txBox="1"/>
          <p:nvPr/>
        </p:nvSpPr>
        <p:spPr>
          <a:xfrm>
            <a:off x="7236393" y="4303755"/>
            <a:ext cx="595035" cy="307777"/>
          </a:xfrm>
          <a:prstGeom prst="rect">
            <a:avLst/>
          </a:prstGeom>
          <a:noFill/>
        </p:spPr>
        <p:txBody>
          <a:bodyPr wrap="none" rtlCol="0">
            <a:spAutoFit/>
          </a:bodyPr>
          <a:lstStyle/>
          <a:p>
            <a:r>
              <a:rPr lang="en-US" b="1">
                <a:solidFill>
                  <a:schemeClr val="bg2"/>
                </a:solidFill>
                <a:latin typeface="Montserrat" panose="00000500000000000000" pitchFamily="2" charset="0"/>
              </a:rPr>
              <a:t>270°</a:t>
            </a:r>
          </a:p>
        </p:txBody>
      </p:sp>
      <p:sp>
        <p:nvSpPr>
          <p:cNvPr id="2" name="Slide Number Placeholder 1">
            <a:extLst>
              <a:ext uri="{FF2B5EF4-FFF2-40B4-BE49-F238E27FC236}">
                <a16:creationId xmlns:a16="http://schemas.microsoft.com/office/drawing/2014/main" id="{B9629412-69BA-08F3-65ED-A3B5E2A73F4F}"/>
              </a:ext>
            </a:extLst>
          </p:cNvPr>
          <p:cNvSpPr>
            <a:spLocks noGrp="1"/>
          </p:cNvSpPr>
          <p:nvPr>
            <p:ph type="sldNum" sz="quarter" idx="4"/>
          </p:nvPr>
        </p:nvSpPr>
        <p:spPr/>
        <p:txBody>
          <a:bodyPr/>
          <a:lstStyle/>
          <a:p>
            <a:fld id="{E799917D-C393-4154-A33B-00DAE610A4FD}" type="slidenum">
              <a:rPr lang="en-US" smtClean="0"/>
              <a:pPr/>
              <a:t>15</a:t>
            </a:fld>
            <a:endParaRPr lang="en-US"/>
          </a:p>
        </p:txBody>
      </p:sp>
    </p:spTree>
    <p:extLst>
      <p:ext uri="{BB962C8B-B14F-4D97-AF65-F5344CB8AC3E}">
        <p14:creationId xmlns:p14="http://schemas.microsoft.com/office/powerpoint/2010/main" val="178426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Các phương pháp rút trích đặc trưng</a:t>
            </a:r>
            <a:endParaRPr/>
          </a:p>
        </p:txBody>
      </p:sp>
      <p:sp>
        <p:nvSpPr>
          <p:cNvPr id="2" name="Rectangle 1">
            <a:extLst>
              <a:ext uri="{FF2B5EF4-FFF2-40B4-BE49-F238E27FC236}">
                <a16:creationId xmlns:a16="http://schemas.microsoft.com/office/drawing/2014/main" id="{02AF1AD6-FF33-0ECB-FF2F-8DB83E2A446A}"/>
              </a:ext>
            </a:extLst>
          </p:cNvPr>
          <p:cNvSpPr/>
          <p:nvPr/>
        </p:nvSpPr>
        <p:spPr>
          <a:xfrm>
            <a:off x="1200150" y="1400175"/>
            <a:ext cx="3257551" cy="3743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0D01630-F5C5-A4BC-EB1F-E9CF6AFF013C}"/>
              </a:ext>
            </a:extLst>
          </p:cNvPr>
          <p:cNvSpPr/>
          <p:nvPr/>
        </p:nvSpPr>
        <p:spPr>
          <a:xfrm>
            <a:off x="4686301" y="1400175"/>
            <a:ext cx="3257551" cy="3743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9AA4DF-A64D-923D-59EF-003C322292A9}"/>
              </a:ext>
            </a:extLst>
          </p:cNvPr>
          <p:cNvPicPr>
            <a:picLocks noChangeAspect="1"/>
          </p:cNvPicPr>
          <p:nvPr/>
        </p:nvPicPr>
        <p:blipFill>
          <a:blip r:embed="rId3"/>
          <a:stretch>
            <a:fillRect/>
          </a:stretch>
        </p:blipFill>
        <p:spPr>
          <a:xfrm>
            <a:off x="1387096" y="2264920"/>
            <a:ext cx="2883658" cy="1816765"/>
          </a:xfrm>
          <a:prstGeom prst="rect">
            <a:avLst/>
          </a:prstGeom>
        </p:spPr>
      </p:pic>
      <p:pic>
        <p:nvPicPr>
          <p:cNvPr id="4" name="Picture 3">
            <a:extLst>
              <a:ext uri="{FF2B5EF4-FFF2-40B4-BE49-F238E27FC236}">
                <a16:creationId xmlns:a16="http://schemas.microsoft.com/office/drawing/2014/main" id="{0AA7290C-58F8-505B-380F-C27A79A5F1CC}"/>
              </a:ext>
            </a:extLst>
          </p:cNvPr>
          <p:cNvPicPr>
            <a:picLocks noChangeAspect="1"/>
          </p:cNvPicPr>
          <p:nvPr/>
        </p:nvPicPr>
        <p:blipFill>
          <a:blip r:embed="rId4"/>
          <a:stretch>
            <a:fillRect/>
          </a:stretch>
        </p:blipFill>
        <p:spPr>
          <a:xfrm>
            <a:off x="4659868" y="2055579"/>
            <a:ext cx="3310415" cy="2432515"/>
          </a:xfrm>
          <a:prstGeom prst="rect">
            <a:avLst/>
          </a:prstGeom>
        </p:spPr>
      </p:pic>
      <p:sp>
        <p:nvSpPr>
          <p:cNvPr id="5" name="Slide Number Placeholder 4">
            <a:extLst>
              <a:ext uri="{FF2B5EF4-FFF2-40B4-BE49-F238E27FC236}">
                <a16:creationId xmlns:a16="http://schemas.microsoft.com/office/drawing/2014/main" id="{7C49F012-C96B-9BD8-8A17-A79A1D79C85F}"/>
              </a:ext>
            </a:extLst>
          </p:cNvPr>
          <p:cNvSpPr>
            <a:spLocks noGrp="1"/>
          </p:cNvSpPr>
          <p:nvPr>
            <p:ph type="sldNum" sz="quarter" idx="4"/>
          </p:nvPr>
        </p:nvSpPr>
        <p:spPr/>
        <p:txBody>
          <a:bodyPr/>
          <a:lstStyle/>
          <a:p>
            <a:fld id="{E799917D-C393-4154-A33B-00DAE610A4FD}" type="slidenum">
              <a:rPr lang="en-US" smtClean="0"/>
              <a:pPr/>
              <a:t>16</a:t>
            </a:fld>
            <a:endParaRPr lang="en-US"/>
          </a:p>
        </p:txBody>
      </p:sp>
    </p:spTree>
    <p:extLst>
      <p:ext uri="{BB962C8B-B14F-4D97-AF65-F5344CB8AC3E}">
        <p14:creationId xmlns:p14="http://schemas.microsoft.com/office/powerpoint/2010/main" val="40869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3"/>
          <p:cNvSpPr txBox="1">
            <a:spLocks noGrp="1"/>
          </p:cNvSpPr>
          <p:nvPr>
            <p:ph type="title"/>
          </p:nvPr>
        </p:nvSpPr>
        <p:spPr>
          <a:xfrm>
            <a:off x="540000" y="368825"/>
            <a:ext cx="388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Đặc trưng ảnh</a:t>
            </a:r>
            <a:endParaRPr/>
          </a:p>
        </p:txBody>
      </p:sp>
      <p:sp>
        <p:nvSpPr>
          <p:cNvPr id="524" name="Google Shape;524;p53"/>
          <p:cNvSpPr txBox="1">
            <a:spLocks noGrp="1"/>
          </p:cNvSpPr>
          <p:nvPr>
            <p:ph type="subTitle" idx="1"/>
          </p:nvPr>
        </p:nvSpPr>
        <p:spPr>
          <a:xfrm>
            <a:off x="3770771" y="1580128"/>
            <a:ext cx="1511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cấu</a:t>
            </a:r>
            <a:endParaRPr/>
          </a:p>
        </p:txBody>
      </p:sp>
      <p:sp>
        <p:nvSpPr>
          <p:cNvPr id="526" name="Google Shape;526;p53"/>
          <p:cNvSpPr txBox="1">
            <a:spLocks noGrp="1"/>
          </p:cNvSpPr>
          <p:nvPr>
            <p:ph type="subTitle" idx="3"/>
          </p:nvPr>
        </p:nvSpPr>
        <p:spPr>
          <a:xfrm>
            <a:off x="1240963" y="1582311"/>
            <a:ext cx="1511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Màu sắc</a:t>
            </a:r>
            <a:endParaRPr/>
          </a:p>
        </p:txBody>
      </p:sp>
      <p:sp>
        <p:nvSpPr>
          <p:cNvPr id="527" name="Google Shape;527;p53"/>
          <p:cNvSpPr txBox="1">
            <a:spLocks noGrp="1"/>
          </p:cNvSpPr>
          <p:nvPr>
            <p:ph type="subTitle" idx="4"/>
          </p:nvPr>
        </p:nvSpPr>
        <p:spPr>
          <a:xfrm>
            <a:off x="894634" y="1992510"/>
            <a:ext cx="2204357" cy="31895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dk1"/>
                </a:solidFill>
              </a:rPr>
              <a:t>Mỗi một điểm ảnh (thông tin màu sắc) có thể được biểu diễn như một điểm trong không gian màu sắc ba chiều. </a:t>
            </a:r>
            <a:endParaRPr lang="en-US">
              <a:solidFill>
                <a:schemeClr val="dk1"/>
              </a:solidFill>
            </a:endParaRPr>
          </a:p>
          <a:p>
            <a:pPr marL="0" lvl="0" indent="0" algn="l" rtl="0">
              <a:spcBef>
                <a:spcPts val="0"/>
              </a:spcBef>
              <a:spcAft>
                <a:spcPts val="0"/>
              </a:spcAft>
              <a:buNone/>
            </a:pPr>
            <a:endParaRPr lang="en-US"/>
          </a:p>
          <a:p>
            <a:pPr marL="0" lvl="0" indent="0" algn="l" rtl="0">
              <a:spcBef>
                <a:spcPts val="0"/>
              </a:spcBef>
              <a:spcAft>
                <a:spcPts val="0"/>
              </a:spcAft>
              <a:buNone/>
            </a:pPr>
            <a:r>
              <a:rPr lang="en-US" err="1"/>
              <a:t>Được</a:t>
            </a:r>
            <a:r>
              <a:rPr lang="en-US"/>
              <a:t> </a:t>
            </a:r>
            <a:r>
              <a:rPr lang="en-US" err="1"/>
              <a:t>biểu</a:t>
            </a:r>
            <a:r>
              <a:rPr lang="en-US"/>
              <a:t> </a:t>
            </a:r>
            <a:r>
              <a:rPr lang="en-US" err="1"/>
              <a:t>diễn</a:t>
            </a:r>
            <a:r>
              <a:rPr lang="en-US"/>
              <a:t>:</a:t>
            </a:r>
          </a:p>
          <a:p>
            <a:pPr marL="285750" lvl="0" indent="-285750" algn="l" rtl="0">
              <a:spcBef>
                <a:spcPts val="0"/>
              </a:spcBef>
              <a:spcAft>
                <a:spcPts val="0"/>
              </a:spcAft>
              <a:buFont typeface="Arial" panose="020B0604020202020204" pitchFamily="34" charset="0"/>
              <a:buChar char="•"/>
            </a:pPr>
            <a:r>
              <a:rPr lang="en-US">
                <a:solidFill>
                  <a:schemeClr val="dk1"/>
                </a:solidFill>
              </a:rPr>
              <a:t>Color histogram</a:t>
            </a:r>
          </a:p>
          <a:p>
            <a:pPr marL="285750" lvl="0" indent="-285750" algn="l" rtl="0">
              <a:spcBef>
                <a:spcPts val="0"/>
              </a:spcBef>
              <a:spcAft>
                <a:spcPts val="0"/>
              </a:spcAft>
              <a:buFont typeface="Arial" panose="020B0604020202020204" pitchFamily="34" charset="0"/>
              <a:buChar char="•"/>
            </a:pPr>
            <a:r>
              <a:rPr lang="en-US"/>
              <a:t>Color moment</a:t>
            </a:r>
            <a:endParaRPr lang="en-US">
              <a:solidFill>
                <a:schemeClr val="dk1"/>
              </a:solidFill>
            </a:endParaRPr>
          </a:p>
        </p:txBody>
      </p:sp>
      <p:sp>
        <p:nvSpPr>
          <p:cNvPr id="528" name="Google Shape;528;p53"/>
          <p:cNvSpPr txBox="1">
            <a:spLocks noGrp="1"/>
          </p:cNvSpPr>
          <p:nvPr>
            <p:ph type="subTitle" idx="5"/>
          </p:nvPr>
        </p:nvSpPr>
        <p:spPr>
          <a:xfrm>
            <a:off x="6360117" y="1540913"/>
            <a:ext cx="157409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Hình dạng</a:t>
            </a:r>
            <a:endParaRPr/>
          </a:p>
        </p:txBody>
      </p:sp>
      <p:sp>
        <p:nvSpPr>
          <p:cNvPr id="530" name="Google Shape;530;p53"/>
          <p:cNvSpPr/>
          <p:nvPr/>
        </p:nvSpPr>
        <p:spPr>
          <a:xfrm>
            <a:off x="3217499" y="4635177"/>
            <a:ext cx="553272" cy="5077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563499" y="4774675"/>
            <a:ext cx="537143" cy="368206"/>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5793799" y="4607866"/>
            <a:ext cx="535060" cy="535015"/>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7;p53">
            <a:extLst>
              <a:ext uri="{FF2B5EF4-FFF2-40B4-BE49-F238E27FC236}">
                <a16:creationId xmlns:a16="http://schemas.microsoft.com/office/drawing/2014/main" id="{7BFC38A9-9E0D-7380-8C5C-ECB25270E081}"/>
              </a:ext>
            </a:extLst>
          </p:cNvPr>
          <p:cNvSpPr txBox="1">
            <a:spLocks/>
          </p:cNvSpPr>
          <p:nvPr/>
        </p:nvSpPr>
        <p:spPr>
          <a:xfrm>
            <a:off x="3469821" y="1992510"/>
            <a:ext cx="2204357" cy="3189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l"/>
            <a:r>
              <a:rPr lang="vi-VN"/>
              <a:t>Kết cấu ảnh thể hiện sự sắp xếp về mặt không gian của các giá trị độ chói (ảnh đa mức xám), màu sắc (ảnh màu).</a:t>
            </a:r>
            <a:endParaRPr lang="en-US"/>
          </a:p>
          <a:p>
            <a:pPr marL="0" indent="0" algn="l"/>
            <a:endParaRPr lang="en-US"/>
          </a:p>
          <a:p>
            <a:pPr marL="0" indent="0" algn="l"/>
            <a:r>
              <a:rPr lang="en-US" err="1"/>
              <a:t>Cách</a:t>
            </a:r>
            <a:r>
              <a:rPr lang="en-US"/>
              <a:t> </a:t>
            </a:r>
            <a:r>
              <a:rPr lang="en-US" err="1"/>
              <a:t>tiếp</a:t>
            </a:r>
            <a:r>
              <a:rPr lang="en-US"/>
              <a:t> </a:t>
            </a:r>
            <a:r>
              <a:rPr lang="en-US" err="1"/>
              <a:t>cận</a:t>
            </a:r>
            <a:r>
              <a:rPr lang="en-US"/>
              <a:t>:</a:t>
            </a:r>
          </a:p>
          <a:p>
            <a:pPr marL="285750" indent="-285750" algn="l">
              <a:buFont typeface="Arial" panose="020B0604020202020204" pitchFamily="34" charset="0"/>
              <a:buChar char="•"/>
            </a:pPr>
            <a:r>
              <a:rPr lang="en-US" err="1"/>
              <a:t>Tiếp</a:t>
            </a:r>
            <a:r>
              <a:rPr lang="en-US"/>
              <a:t> </a:t>
            </a:r>
            <a:r>
              <a:rPr lang="en-US" err="1"/>
              <a:t>cận</a:t>
            </a:r>
            <a:r>
              <a:rPr lang="en-US"/>
              <a:t> </a:t>
            </a:r>
            <a:r>
              <a:rPr lang="en-US" err="1"/>
              <a:t>cấu</a:t>
            </a:r>
            <a:r>
              <a:rPr lang="en-US"/>
              <a:t> </a:t>
            </a:r>
            <a:r>
              <a:rPr lang="en-US" err="1"/>
              <a:t>trúc</a:t>
            </a:r>
            <a:endParaRPr lang="en-US"/>
          </a:p>
          <a:p>
            <a:pPr marL="285750" indent="-285750" algn="l">
              <a:buFont typeface="Arial" panose="020B0604020202020204" pitchFamily="34" charset="0"/>
              <a:buChar char="•"/>
            </a:pPr>
            <a:r>
              <a:rPr lang="en-US" err="1"/>
              <a:t>Tiếp</a:t>
            </a:r>
            <a:r>
              <a:rPr lang="en-US"/>
              <a:t> </a:t>
            </a:r>
            <a:r>
              <a:rPr lang="en-US" err="1"/>
              <a:t>cận</a:t>
            </a:r>
            <a:r>
              <a:rPr lang="en-US"/>
              <a:t> </a:t>
            </a:r>
            <a:r>
              <a:rPr lang="en-US" err="1"/>
              <a:t>thống</a:t>
            </a:r>
            <a:r>
              <a:rPr lang="en-US"/>
              <a:t> </a:t>
            </a:r>
            <a:r>
              <a:rPr lang="en-US" err="1"/>
              <a:t>kê</a:t>
            </a:r>
            <a:endParaRPr lang="en-US"/>
          </a:p>
        </p:txBody>
      </p:sp>
      <p:sp>
        <p:nvSpPr>
          <p:cNvPr id="17" name="Google Shape;527;p53">
            <a:extLst>
              <a:ext uri="{FF2B5EF4-FFF2-40B4-BE49-F238E27FC236}">
                <a16:creationId xmlns:a16="http://schemas.microsoft.com/office/drawing/2014/main" id="{575522D3-3824-CD8A-1CF2-B00E407CC95E}"/>
              </a:ext>
            </a:extLst>
          </p:cNvPr>
          <p:cNvSpPr txBox="1">
            <a:spLocks/>
          </p:cNvSpPr>
          <p:nvPr/>
        </p:nvSpPr>
        <p:spPr>
          <a:xfrm>
            <a:off x="6061329" y="1953914"/>
            <a:ext cx="2204357" cy="3189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l"/>
            <a:r>
              <a:rPr lang="en-US"/>
              <a:t>Đ</a:t>
            </a:r>
            <a:r>
              <a:rPr lang="vi-VN"/>
              <a:t>o thuộc tính hình học của một đối tượng được dùng trong phân lớp, so sánh và nhận dạng đối tượng.</a:t>
            </a:r>
            <a:endParaRPr lang="en-US"/>
          </a:p>
          <a:p>
            <a:pPr marL="0" indent="0" algn="l"/>
            <a:endParaRPr lang="en-US"/>
          </a:p>
          <a:p>
            <a:pPr marL="0" indent="0" algn="l"/>
            <a:r>
              <a:rPr lang="en-US" err="1"/>
              <a:t>Cách</a:t>
            </a:r>
            <a:r>
              <a:rPr lang="en-US"/>
              <a:t> </a:t>
            </a:r>
            <a:r>
              <a:rPr lang="en-US" err="1"/>
              <a:t>thực</a:t>
            </a:r>
            <a:r>
              <a:rPr lang="en-US"/>
              <a:t> </a:t>
            </a:r>
            <a:r>
              <a:rPr lang="en-US" err="1"/>
              <a:t>hiện</a:t>
            </a:r>
            <a:r>
              <a:rPr lang="en-US"/>
              <a:t>:</a:t>
            </a:r>
          </a:p>
          <a:p>
            <a:pPr marL="342900" indent="-342900" algn="l">
              <a:buFont typeface="+mj-lt"/>
              <a:buAutoNum type="arabicPeriod"/>
            </a:pPr>
            <a:r>
              <a:rPr lang="en-US" err="1"/>
              <a:t>Phát</a:t>
            </a:r>
            <a:r>
              <a:rPr lang="en-US"/>
              <a:t> </a:t>
            </a:r>
            <a:r>
              <a:rPr lang="en-US" err="1"/>
              <a:t>hiện</a:t>
            </a:r>
            <a:r>
              <a:rPr lang="en-US"/>
              <a:t> </a:t>
            </a:r>
            <a:r>
              <a:rPr lang="en-US" err="1"/>
              <a:t>các</a:t>
            </a:r>
            <a:r>
              <a:rPr lang="en-US"/>
              <a:t> </a:t>
            </a:r>
            <a:r>
              <a:rPr lang="en-US" err="1"/>
              <a:t>thuộc</a:t>
            </a:r>
            <a:r>
              <a:rPr lang="en-US"/>
              <a:t> </a:t>
            </a:r>
            <a:r>
              <a:rPr lang="en-US" err="1"/>
              <a:t>tính</a:t>
            </a:r>
            <a:r>
              <a:rPr lang="en-US"/>
              <a:t> </a:t>
            </a:r>
            <a:r>
              <a:rPr lang="en-US" err="1"/>
              <a:t>hình</a:t>
            </a:r>
            <a:r>
              <a:rPr lang="en-US"/>
              <a:t> </a:t>
            </a:r>
            <a:r>
              <a:rPr lang="en-US" err="1"/>
              <a:t>dạng</a:t>
            </a:r>
            <a:r>
              <a:rPr lang="en-US"/>
              <a:t> (</a:t>
            </a:r>
            <a:r>
              <a:rPr lang="en-US" err="1"/>
              <a:t>biên</a:t>
            </a:r>
            <a:r>
              <a:rPr lang="en-US"/>
              <a:t> </a:t>
            </a:r>
            <a:r>
              <a:rPr lang="en-US" err="1"/>
              <a:t>cạnh</a:t>
            </a:r>
            <a:r>
              <a:rPr lang="en-US"/>
              <a:t>)</a:t>
            </a:r>
          </a:p>
          <a:p>
            <a:pPr marL="342900" indent="-342900" algn="l">
              <a:buFont typeface="+mj-lt"/>
              <a:buAutoNum type="arabicPeriod"/>
            </a:pPr>
            <a:r>
              <a:rPr lang="en-US" err="1"/>
              <a:t>Mã</a:t>
            </a:r>
            <a:r>
              <a:rPr lang="en-US"/>
              <a:t> </a:t>
            </a:r>
            <a:r>
              <a:rPr lang="en-US" err="1"/>
              <a:t>hóa</a:t>
            </a:r>
            <a:r>
              <a:rPr lang="en-US"/>
              <a:t> </a:t>
            </a:r>
            <a:r>
              <a:rPr lang="en-US" err="1"/>
              <a:t>các</a:t>
            </a:r>
            <a:r>
              <a:rPr lang="en-US"/>
              <a:t> </a:t>
            </a:r>
            <a:r>
              <a:rPr lang="en-US" err="1"/>
              <a:t>đường</a:t>
            </a:r>
            <a:r>
              <a:rPr lang="en-US"/>
              <a:t> </a:t>
            </a:r>
            <a:r>
              <a:rPr lang="en-US" err="1"/>
              <a:t>biên</a:t>
            </a:r>
            <a:endParaRPr lang="en-US"/>
          </a:p>
        </p:txBody>
      </p:sp>
      <p:sp>
        <p:nvSpPr>
          <p:cNvPr id="19" name="Google Shape;295;p40">
            <a:extLst>
              <a:ext uri="{FF2B5EF4-FFF2-40B4-BE49-F238E27FC236}">
                <a16:creationId xmlns:a16="http://schemas.microsoft.com/office/drawing/2014/main" id="{6D525C7E-8077-F98B-B995-A18821FDD2EE}"/>
              </a:ext>
            </a:extLst>
          </p:cNvPr>
          <p:cNvSpPr/>
          <p:nvPr/>
        </p:nvSpPr>
        <p:spPr>
          <a:xfrm flipH="1">
            <a:off x="2942120" y="1812745"/>
            <a:ext cx="281100" cy="281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p40">
            <a:extLst>
              <a:ext uri="{FF2B5EF4-FFF2-40B4-BE49-F238E27FC236}">
                <a16:creationId xmlns:a16="http://schemas.microsoft.com/office/drawing/2014/main" id="{CA1D9E55-F0EC-400D-D265-6460BBF128FF}"/>
              </a:ext>
            </a:extLst>
          </p:cNvPr>
          <p:cNvSpPr/>
          <p:nvPr/>
        </p:nvSpPr>
        <p:spPr>
          <a:xfrm flipH="1">
            <a:off x="5513778" y="1812745"/>
            <a:ext cx="281100" cy="281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22" name="Google Shape;295;p40">
            <a:extLst>
              <a:ext uri="{FF2B5EF4-FFF2-40B4-BE49-F238E27FC236}">
                <a16:creationId xmlns:a16="http://schemas.microsoft.com/office/drawing/2014/main" id="{620F638F-6BDD-559D-EE6D-A8BBA12405F4}"/>
              </a:ext>
            </a:extLst>
          </p:cNvPr>
          <p:cNvSpPr/>
          <p:nvPr/>
        </p:nvSpPr>
        <p:spPr>
          <a:xfrm flipH="1">
            <a:off x="8125136" y="1793365"/>
            <a:ext cx="281100" cy="281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1CAB8DA4-5554-E6BE-9DFB-40B0A8319397}"/>
              </a:ext>
            </a:extLst>
          </p:cNvPr>
          <p:cNvSpPr>
            <a:spLocks noGrp="1"/>
          </p:cNvSpPr>
          <p:nvPr>
            <p:ph type="sldNum" sz="quarter" idx="10"/>
          </p:nvPr>
        </p:nvSpPr>
        <p:spPr/>
        <p:txBody>
          <a:bodyPr/>
          <a:lstStyle/>
          <a:p>
            <a:fld id="{E799917D-C393-4154-A33B-00DAE610A4FD}" type="slidenum">
              <a:rPr lang="en-US" smtClean="0"/>
              <a:pPr/>
              <a:t>17</a:t>
            </a:fld>
            <a:endParaRPr lang="en-US"/>
          </a:p>
        </p:txBody>
      </p:sp>
    </p:spTree>
    <p:extLst>
      <p:ext uri="{BB962C8B-B14F-4D97-AF65-F5344CB8AC3E}">
        <p14:creationId xmlns:p14="http://schemas.microsoft.com/office/powerpoint/2010/main" val="319052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7"/>
          <p:cNvSpPr txBox="1">
            <a:spLocks noGrp="1"/>
          </p:cNvSpPr>
          <p:nvPr>
            <p:ph type="title"/>
          </p:nvPr>
        </p:nvSpPr>
        <p:spPr>
          <a:xfrm>
            <a:off x="540000" y="368825"/>
            <a:ext cx="34528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Đặc trưng học sâu</a:t>
            </a:r>
            <a:endParaRPr/>
          </a:p>
        </p:txBody>
      </p:sp>
      <p:sp>
        <p:nvSpPr>
          <p:cNvPr id="404" name="Google Shape;404;p47"/>
          <p:cNvSpPr txBox="1">
            <a:spLocks noGrp="1"/>
          </p:cNvSpPr>
          <p:nvPr>
            <p:ph type="subTitle" idx="1"/>
          </p:nvPr>
        </p:nvSpPr>
        <p:spPr>
          <a:xfrm>
            <a:off x="3560409" y="1986647"/>
            <a:ext cx="2099637"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Lớp tích chập</a:t>
            </a:r>
            <a:endParaRPr/>
          </a:p>
        </p:txBody>
      </p:sp>
      <p:sp>
        <p:nvSpPr>
          <p:cNvPr id="406" name="Google Shape;406;p47"/>
          <p:cNvSpPr txBox="1">
            <a:spLocks noGrp="1"/>
          </p:cNvSpPr>
          <p:nvPr>
            <p:ph type="subTitle" idx="3"/>
          </p:nvPr>
        </p:nvSpPr>
        <p:spPr>
          <a:xfrm>
            <a:off x="415276" y="2166856"/>
            <a:ext cx="2337387"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Mạng thần kinh tích chập</a:t>
            </a:r>
            <a:endParaRPr/>
          </a:p>
        </p:txBody>
      </p:sp>
      <p:sp>
        <p:nvSpPr>
          <p:cNvPr id="408" name="Google Shape;408;p47"/>
          <p:cNvSpPr txBox="1">
            <a:spLocks noGrp="1"/>
          </p:cNvSpPr>
          <p:nvPr>
            <p:ph type="subTitle" idx="5"/>
          </p:nvPr>
        </p:nvSpPr>
        <p:spPr>
          <a:xfrm>
            <a:off x="826995" y="3819148"/>
            <a:ext cx="1511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Lớp gộp</a:t>
            </a:r>
            <a:endParaRPr/>
          </a:p>
        </p:txBody>
      </p:sp>
      <p:sp>
        <p:nvSpPr>
          <p:cNvPr id="410" name="Google Shape;410;p47"/>
          <p:cNvSpPr txBox="1">
            <a:spLocks noGrp="1"/>
          </p:cNvSpPr>
          <p:nvPr>
            <p:ph type="subTitle" idx="7"/>
          </p:nvPr>
        </p:nvSpPr>
        <p:spPr>
          <a:xfrm>
            <a:off x="3471398" y="3818186"/>
            <a:ext cx="2201204"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Hàm kích hoạt</a:t>
            </a:r>
            <a:endParaRPr/>
          </a:p>
        </p:txBody>
      </p:sp>
      <p:sp>
        <p:nvSpPr>
          <p:cNvPr id="412" name="Google Shape;412;p47"/>
          <p:cNvSpPr txBox="1">
            <a:spLocks noGrp="1"/>
          </p:cNvSpPr>
          <p:nvPr>
            <p:ph type="subTitle" idx="9"/>
          </p:nvPr>
        </p:nvSpPr>
        <p:spPr>
          <a:xfrm>
            <a:off x="6258271" y="1988356"/>
            <a:ext cx="2751918"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Các siêu tham số</a:t>
            </a:r>
            <a:endParaRPr/>
          </a:p>
        </p:txBody>
      </p:sp>
      <p:sp>
        <p:nvSpPr>
          <p:cNvPr id="414" name="Google Shape;414;p47"/>
          <p:cNvSpPr txBox="1">
            <a:spLocks noGrp="1"/>
          </p:cNvSpPr>
          <p:nvPr>
            <p:ph type="subTitle" idx="14"/>
          </p:nvPr>
        </p:nvSpPr>
        <p:spPr>
          <a:xfrm>
            <a:off x="6602979" y="3996686"/>
            <a:ext cx="2133293"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Lớp kết nối đầy đủ</a:t>
            </a:r>
            <a:endParaRPr/>
          </a:p>
        </p:txBody>
      </p:sp>
      <p:grpSp>
        <p:nvGrpSpPr>
          <p:cNvPr id="416" name="Google Shape;416;p47"/>
          <p:cNvGrpSpPr/>
          <p:nvPr/>
        </p:nvGrpSpPr>
        <p:grpSpPr>
          <a:xfrm>
            <a:off x="1357966" y="1400875"/>
            <a:ext cx="452005" cy="460012"/>
            <a:chOff x="-65144125" y="4094450"/>
            <a:chExt cx="311900" cy="317425"/>
          </a:xfrm>
        </p:grpSpPr>
        <p:sp>
          <p:nvSpPr>
            <p:cNvPr id="417" name="Google Shape;417;p4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7"/>
          <p:cNvGrpSpPr/>
          <p:nvPr/>
        </p:nvGrpSpPr>
        <p:grpSpPr>
          <a:xfrm>
            <a:off x="1358559" y="3115802"/>
            <a:ext cx="449756" cy="449466"/>
            <a:chOff x="-61351725" y="3372400"/>
            <a:chExt cx="310350" cy="310150"/>
          </a:xfrm>
        </p:grpSpPr>
        <p:sp>
          <p:nvSpPr>
            <p:cNvPr id="421" name="Google Shape;421;p4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47"/>
          <p:cNvGrpSpPr/>
          <p:nvPr/>
        </p:nvGrpSpPr>
        <p:grpSpPr>
          <a:xfrm>
            <a:off x="4344825" y="1408787"/>
            <a:ext cx="457730" cy="450919"/>
            <a:chOff x="-60991775" y="3376900"/>
            <a:chExt cx="315850" cy="311150"/>
          </a:xfrm>
        </p:grpSpPr>
        <p:sp>
          <p:nvSpPr>
            <p:cNvPr id="425" name="Google Shape;425;p4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7"/>
          <p:cNvGrpSpPr/>
          <p:nvPr/>
        </p:nvGrpSpPr>
        <p:grpSpPr>
          <a:xfrm>
            <a:off x="7444747" y="3179869"/>
            <a:ext cx="450882" cy="457766"/>
            <a:chOff x="-59400775" y="4084200"/>
            <a:chExt cx="311125" cy="315875"/>
          </a:xfrm>
        </p:grpSpPr>
        <p:sp>
          <p:nvSpPr>
            <p:cNvPr id="429" name="Google Shape;429;p4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47"/>
          <p:cNvGrpSpPr/>
          <p:nvPr/>
        </p:nvGrpSpPr>
        <p:grpSpPr>
          <a:xfrm>
            <a:off x="7408228" y="1319997"/>
            <a:ext cx="461172" cy="458895"/>
            <a:chOff x="-62151950" y="4111775"/>
            <a:chExt cx="318225" cy="316650"/>
          </a:xfrm>
        </p:grpSpPr>
        <p:sp>
          <p:nvSpPr>
            <p:cNvPr id="436" name="Google Shape;436;p4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7"/>
          <p:cNvGrpSpPr/>
          <p:nvPr/>
        </p:nvGrpSpPr>
        <p:grpSpPr>
          <a:xfrm>
            <a:off x="4344825" y="3118699"/>
            <a:ext cx="461135" cy="460230"/>
            <a:chOff x="-60254550" y="3367325"/>
            <a:chExt cx="318200" cy="317575"/>
          </a:xfrm>
        </p:grpSpPr>
        <p:sp>
          <p:nvSpPr>
            <p:cNvPr id="441" name="Google Shape;441;p4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5A98148A-B8F7-8C68-D021-F86D9300B5F6}"/>
              </a:ext>
            </a:extLst>
          </p:cNvPr>
          <p:cNvSpPr>
            <a:spLocks noGrp="1"/>
          </p:cNvSpPr>
          <p:nvPr>
            <p:ph type="sldNum" sz="quarter" idx="16"/>
          </p:nvPr>
        </p:nvSpPr>
        <p:spPr/>
        <p:txBody>
          <a:bodyPr/>
          <a:lstStyle/>
          <a:p>
            <a:fld id="{E799917D-C393-4154-A33B-00DAE610A4FD}" type="slidenum">
              <a:rPr lang="en-US" smtClean="0"/>
              <a:pPr/>
              <a:t>18</a:t>
            </a:fld>
            <a:endParaRPr lang="en-US"/>
          </a:p>
        </p:txBody>
      </p:sp>
    </p:spTree>
    <p:extLst>
      <p:ext uri="{BB962C8B-B14F-4D97-AF65-F5344CB8AC3E}">
        <p14:creationId xmlns:p14="http://schemas.microsoft.com/office/powerpoint/2010/main" val="408047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3"/>
          <p:cNvSpPr txBox="1">
            <a:spLocks noGrp="1"/>
          </p:cNvSpPr>
          <p:nvPr>
            <p:ph type="title" idx="4294967295"/>
          </p:nvPr>
        </p:nvSpPr>
        <p:spPr>
          <a:xfrm>
            <a:off x="2134829" y="261714"/>
            <a:ext cx="4874342"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Medium" panose="00000600000000000000" pitchFamily="2" charset="0"/>
              </a:rPr>
              <a:t>Mạng thần kinh tích chập</a:t>
            </a:r>
            <a:endParaRPr>
              <a:latin typeface="Oswald Medium" panose="00000600000000000000" pitchFamily="2" charset="0"/>
            </a:endParaRPr>
          </a:p>
        </p:txBody>
      </p:sp>
      <p:pic>
        <p:nvPicPr>
          <p:cNvPr id="25" name="Picture 24" descr="Diagram, engineering drawing&#10;&#10;Description automatically generated">
            <a:extLst>
              <a:ext uri="{FF2B5EF4-FFF2-40B4-BE49-F238E27FC236}">
                <a16:creationId xmlns:a16="http://schemas.microsoft.com/office/drawing/2014/main" id="{0E9A40AE-563F-229B-7092-47058C324C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98185"/>
            <a:ext cx="7772400" cy="2617380"/>
          </a:xfrm>
          <a:prstGeom prst="rect">
            <a:avLst/>
          </a:prstGeom>
          <a:noFill/>
          <a:ln>
            <a:noFill/>
          </a:ln>
        </p:spPr>
      </p:pic>
      <p:sp>
        <p:nvSpPr>
          <p:cNvPr id="2" name="Slide Number Placeholder 1">
            <a:extLst>
              <a:ext uri="{FF2B5EF4-FFF2-40B4-BE49-F238E27FC236}">
                <a16:creationId xmlns:a16="http://schemas.microsoft.com/office/drawing/2014/main" id="{8E070DBC-9EE1-6783-FCF3-9D25BB92C2B6}"/>
              </a:ext>
            </a:extLst>
          </p:cNvPr>
          <p:cNvSpPr>
            <a:spLocks noGrp="1"/>
          </p:cNvSpPr>
          <p:nvPr>
            <p:ph type="sldNum" sz="quarter" idx="4"/>
          </p:nvPr>
        </p:nvSpPr>
        <p:spPr/>
        <p:txBody>
          <a:bodyPr/>
          <a:lstStyle/>
          <a:p>
            <a:fld id="{E799917D-C393-4154-A33B-00DAE610A4FD}" type="slidenum">
              <a:rPr lang="en-US" smtClean="0"/>
              <a:pPr/>
              <a:t>19</a:t>
            </a:fld>
            <a:endParaRPr lang="en-US"/>
          </a:p>
        </p:txBody>
      </p:sp>
      <p:sp>
        <p:nvSpPr>
          <p:cNvPr id="3" name="TextBox 2">
            <a:extLst>
              <a:ext uri="{FF2B5EF4-FFF2-40B4-BE49-F238E27FC236}">
                <a16:creationId xmlns:a16="http://schemas.microsoft.com/office/drawing/2014/main" id="{CFAD7896-E043-096D-8E06-A719E0773B3E}"/>
              </a:ext>
            </a:extLst>
          </p:cNvPr>
          <p:cNvSpPr txBox="1"/>
          <p:nvPr/>
        </p:nvSpPr>
        <p:spPr>
          <a:xfrm>
            <a:off x="10583" y="4835723"/>
            <a:ext cx="3195105"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towardsdatascience.com </a:t>
            </a:r>
          </a:p>
        </p:txBody>
      </p:sp>
    </p:spTree>
    <p:extLst>
      <p:ext uri="{BB962C8B-B14F-4D97-AF65-F5344CB8AC3E}">
        <p14:creationId xmlns:p14="http://schemas.microsoft.com/office/powerpoint/2010/main" val="104005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2379900" y="1837025"/>
            <a:ext cx="43842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err="1"/>
              <a:t>Nhóm</a:t>
            </a:r>
            <a:r>
              <a:rPr lang="en-US" sz="5000"/>
              <a:t> 09</a:t>
            </a:r>
            <a:endParaRPr sz="5000"/>
          </a:p>
        </p:txBody>
      </p:sp>
      <p:sp>
        <p:nvSpPr>
          <p:cNvPr id="346" name="Google Shape;346;p45"/>
          <p:cNvSpPr txBox="1">
            <a:spLocks noGrp="1"/>
          </p:cNvSpPr>
          <p:nvPr>
            <p:ph type="subTitle" idx="1"/>
          </p:nvPr>
        </p:nvSpPr>
        <p:spPr>
          <a:xfrm>
            <a:off x="2468550" y="2754774"/>
            <a:ext cx="4206900" cy="12538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19521209 – Phan Mai Kiều Anh</a:t>
            </a:r>
          </a:p>
          <a:p>
            <a:pPr marL="0" lvl="0" indent="0" algn="ctr" rtl="0">
              <a:spcBef>
                <a:spcPts val="0"/>
              </a:spcBef>
              <a:spcAft>
                <a:spcPts val="0"/>
              </a:spcAft>
              <a:buNone/>
            </a:pPr>
            <a:r>
              <a:rPr lang="en"/>
              <a:t>19522094 – Nguyễn Đức Quang</a:t>
            </a:r>
          </a:p>
          <a:p>
            <a:pPr marL="0" lvl="0" indent="0" algn="ctr" rtl="0">
              <a:spcBef>
                <a:spcPts val="0"/>
              </a:spcBef>
              <a:spcAft>
                <a:spcPts val="0"/>
              </a:spcAft>
              <a:buNone/>
            </a:pPr>
            <a:r>
              <a:rPr lang="en"/>
              <a:t>19522507 – Hồ Thị Thanh Vân</a:t>
            </a:r>
          </a:p>
          <a:p>
            <a:pPr marL="0" lvl="0" indent="0" algn="ctr" rtl="0">
              <a:spcBef>
                <a:spcPts val="0"/>
              </a:spcBef>
              <a:spcAft>
                <a:spcPts val="0"/>
              </a:spcAft>
              <a:buNone/>
            </a:pPr>
            <a:r>
              <a:rPr lang="en"/>
              <a:t>19521130 – Nguyễn Thị Hồng Yến</a:t>
            </a:r>
            <a:endParaRPr/>
          </a:p>
        </p:txBody>
      </p:sp>
      <p:sp>
        <p:nvSpPr>
          <p:cNvPr id="2" name="Slide Number Placeholder 1">
            <a:extLst>
              <a:ext uri="{FF2B5EF4-FFF2-40B4-BE49-F238E27FC236}">
                <a16:creationId xmlns:a16="http://schemas.microsoft.com/office/drawing/2014/main" id="{8682FBBE-766C-E0BA-7A85-0E9FCE83A1AB}"/>
              </a:ext>
            </a:extLst>
          </p:cNvPr>
          <p:cNvSpPr>
            <a:spLocks noGrp="1"/>
          </p:cNvSpPr>
          <p:nvPr>
            <p:ph type="sldNum" sz="quarter" idx="4"/>
          </p:nvPr>
        </p:nvSpPr>
        <p:spPr/>
        <p:txBody>
          <a:bodyPr/>
          <a:lstStyle/>
          <a:p>
            <a:fld id="{E799917D-C393-4154-A33B-00DAE610A4FD}" type="slidenum">
              <a:rPr lang="en-US" smtClean="0"/>
              <a:pPr/>
              <a:t>2</a:t>
            </a:fld>
            <a:endParaRPr lang="en-US"/>
          </a:p>
        </p:txBody>
      </p:sp>
    </p:spTree>
    <p:extLst>
      <p:ext uri="{BB962C8B-B14F-4D97-AF65-F5344CB8AC3E}">
        <p14:creationId xmlns:p14="http://schemas.microsoft.com/office/powerpoint/2010/main" val="126847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3"/>
          <p:cNvSpPr txBox="1">
            <a:spLocks noGrp="1"/>
          </p:cNvSpPr>
          <p:nvPr>
            <p:ph type="title" idx="4294967295"/>
          </p:nvPr>
        </p:nvSpPr>
        <p:spPr>
          <a:xfrm>
            <a:off x="2134829" y="356366"/>
            <a:ext cx="4874342"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Medium" panose="00000600000000000000" pitchFamily="2" charset="0"/>
              </a:rPr>
              <a:t>Lớp tích chập</a:t>
            </a:r>
            <a:endParaRPr>
              <a:latin typeface="Oswald Medium" panose="00000600000000000000" pitchFamily="2" charset="0"/>
            </a:endParaRPr>
          </a:p>
        </p:txBody>
      </p:sp>
      <p:pic>
        <p:nvPicPr>
          <p:cNvPr id="12" name="Picture 11" descr="Calendar&#10;&#10;Description automatically generated with medium confidence">
            <a:extLst>
              <a:ext uri="{FF2B5EF4-FFF2-40B4-BE49-F238E27FC236}">
                <a16:creationId xmlns:a16="http://schemas.microsoft.com/office/drawing/2014/main" id="{46BB8F43-D6AB-F26A-E1FD-7C27777672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791" y="1349824"/>
            <a:ext cx="5943600" cy="3339465"/>
          </a:xfrm>
          <a:prstGeom prst="rect">
            <a:avLst/>
          </a:prstGeom>
          <a:noFill/>
          <a:ln>
            <a:noFill/>
          </a:ln>
        </p:spPr>
      </p:pic>
      <p:sp>
        <p:nvSpPr>
          <p:cNvPr id="7" name="Rectangle: Rounded Corners 6">
            <a:extLst>
              <a:ext uri="{FF2B5EF4-FFF2-40B4-BE49-F238E27FC236}">
                <a16:creationId xmlns:a16="http://schemas.microsoft.com/office/drawing/2014/main" id="{79C73C41-9ED7-DBCE-ABA0-F4FEC9A23FEF}"/>
              </a:ext>
            </a:extLst>
          </p:cNvPr>
          <p:cNvSpPr/>
          <p:nvPr/>
        </p:nvSpPr>
        <p:spPr>
          <a:xfrm>
            <a:off x="6451601" y="1349824"/>
            <a:ext cx="2517140" cy="83955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25000"/>
                  </a:schemeClr>
                </a:solidFill>
                <a:latin typeface="Montserrat" panose="00000500000000000000" pitchFamily="2" charset="0"/>
              </a:rPr>
              <a:t>Receptive field </a:t>
            </a:r>
            <a:r>
              <a:rPr lang="en-US" err="1">
                <a:solidFill>
                  <a:schemeClr val="bg1">
                    <a:lumMod val="25000"/>
                  </a:schemeClr>
                </a:solidFill>
                <a:latin typeface="Montserrat" panose="00000500000000000000" pitchFamily="2" charset="0"/>
              </a:rPr>
              <a:t>là</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phần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trên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bức</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ảnh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để</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tích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chập</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với</a:t>
            </a:r>
            <a:r>
              <a:rPr lang="en-US">
                <a:solidFill>
                  <a:schemeClr val="bg1">
                    <a:lumMod val="25000"/>
                  </a:schemeClr>
                </a:solidFill>
                <a:latin typeface="Montserrat" panose="00000500000000000000" pitchFamily="2" charset="0"/>
              </a:rPr>
              <a:t> filter.</a:t>
            </a:r>
          </a:p>
        </p:txBody>
      </p:sp>
      <p:sp>
        <p:nvSpPr>
          <p:cNvPr id="14" name="Rectangle: Rounded Corners 13">
            <a:extLst>
              <a:ext uri="{FF2B5EF4-FFF2-40B4-BE49-F238E27FC236}">
                <a16:creationId xmlns:a16="http://schemas.microsoft.com/office/drawing/2014/main" id="{BF33CBFE-272B-53CC-08C3-8F2DF85790A0}"/>
              </a:ext>
            </a:extLst>
          </p:cNvPr>
          <p:cNvSpPr/>
          <p:nvPr/>
        </p:nvSpPr>
        <p:spPr>
          <a:xfrm>
            <a:off x="6451600" y="2318515"/>
            <a:ext cx="2517140" cy="839551"/>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25000"/>
                  </a:schemeClr>
                </a:solidFill>
                <a:latin typeface="Montserrat" panose="00000500000000000000" pitchFamily="2" charset="0"/>
              </a:rPr>
              <a:t>Feature map </a:t>
            </a:r>
            <a:r>
              <a:rPr lang="en-US" err="1">
                <a:solidFill>
                  <a:schemeClr val="bg1">
                    <a:lumMod val="25000"/>
                  </a:schemeClr>
                </a:solidFill>
                <a:latin typeface="Montserrat" panose="00000500000000000000" pitchFamily="2" charset="0"/>
              </a:rPr>
              <a:t>là</a:t>
            </a:r>
            <a:r>
              <a:rPr lang="en-US">
                <a:solidFill>
                  <a:schemeClr val="bg1">
                    <a:lumMod val="25000"/>
                  </a:schemeClr>
                </a:solidFill>
                <a:latin typeface="Montserrat" panose="00000500000000000000" pitchFamily="2" charset="0"/>
              </a:rPr>
              <a:t> ma </a:t>
            </a:r>
            <a:r>
              <a:rPr lang="en-US" err="1">
                <a:solidFill>
                  <a:schemeClr val="bg1">
                    <a:lumMod val="25000"/>
                  </a:schemeClr>
                </a:solidFill>
                <a:latin typeface="Montserrat" panose="00000500000000000000" pitchFamily="2" charset="0"/>
              </a:rPr>
              <a:t>trận</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đầu</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ra</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của</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quá</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trình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tích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chập</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trước</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đó</a:t>
            </a:r>
            <a:r>
              <a:rPr lang="en-US">
                <a:solidFill>
                  <a:schemeClr val="bg1">
                    <a:lumMod val="25000"/>
                  </a:schemeClr>
                </a:solidFill>
                <a:latin typeface="Montserrat" panose="00000500000000000000" pitchFamily="2" charset="0"/>
              </a:rPr>
              <a:t>.</a:t>
            </a:r>
          </a:p>
        </p:txBody>
      </p:sp>
      <p:sp>
        <p:nvSpPr>
          <p:cNvPr id="15" name="Rectangle: Rounded Corners 14">
            <a:extLst>
              <a:ext uri="{FF2B5EF4-FFF2-40B4-BE49-F238E27FC236}">
                <a16:creationId xmlns:a16="http://schemas.microsoft.com/office/drawing/2014/main" id="{BA3C2482-6216-ACD2-1980-5955E73ABA50}"/>
              </a:ext>
            </a:extLst>
          </p:cNvPr>
          <p:cNvSpPr/>
          <p:nvPr/>
        </p:nvSpPr>
        <p:spPr>
          <a:xfrm>
            <a:off x="6451599" y="3287207"/>
            <a:ext cx="2517140" cy="1402082"/>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25000"/>
                  </a:schemeClr>
                </a:solidFill>
                <a:latin typeface="Montserrat" panose="00000500000000000000" pitchFamily="2" charset="0"/>
              </a:rPr>
              <a:t>Kích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thước</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đầu</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ra</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của</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ảnh</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được</a:t>
            </a:r>
            <a:r>
              <a:rPr lang="en-US">
                <a:solidFill>
                  <a:schemeClr val="bg1">
                    <a:lumMod val="25000"/>
                  </a:schemeClr>
                </a:solidFill>
                <a:latin typeface="Montserrat" panose="00000500000000000000" pitchFamily="2" charset="0"/>
              </a:rPr>
              <a:t> </a:t>
            </a:r>
            <a:r>
              <a:rPr lang="en-US" err="1">
                <a:solidFill>
                  <a:schemeClr val="bg1">
                    <a:lumMod val="25000"/>
                  </a:schemeClr>
                </a:solidFill>
                <a:latin typeface="Montserrat" panose="00000500000000000000" pitchFamily="2" charset="0"/>
              </a:rPr>
              <a:t>tính</a:t>
            </a:r>
            <a:r>
              <a:rPr lang="en-US">
                <a:solidFill>
                  <a:schemeClr val="bg1">
                    <a:lumMod val="25000"/>
                  </a:schemeClr>
                </a:solidFill>
                <a:latin typeface="Montserrat" panose="00000500000000000000" pitchFamily="2" charset="0"/>
              </a:rPr>
              <a:t>: </a:t>
            </a:r>
          </a:p>
          <a:p>
            <a:pPr algn="ctr"/>
            <a:endParaRPr lang="en-US">
              <a:solidFill>
                <a:schemeClr val="bg1">
                  <a:lumMod val="25000"/>
                </a:schemeClr>
              </a:solidFill>
              <a:latin typeface="Montserrat" panose="00000500000000000000" pitchFamily="2" charset="0"/>
            </a:endParaRPr>
          </a:p>
          <a:p>
            <a:pPr algn="ctr"/>
            <a:endParaRPr lang="en-US">
              <a:solidFill>
                <a:schemeClr val="bg1">
                  <a:lumMod val="25000"/>
                </a:schemeClr>
              </a:solidFill>
              <a:latin typeface="Montserrat" panose="00000500000000000000" pitchFamily="2" charset="0"/>
            </a:endParaRPr>
          </a:p>
        </p:txBody>
      </p:sp>
      <p:pic>
        <p:nvPicPr>
          <p:cNvPr id="13" name="Picture 12">
            <a:extLst>
              <a:ext uri="{FF2B5EF4-FFF2-40B4-BE49-F238E27FC236}">
                <a16:creationId xmlns:a16="http://schemas.microsoft.com/office/drawing/2014/main" id="{BC0E031E-7AEE-F25C-A15E-85D389CCCB65}"/>
              </a:ext>
            </a:extLst>
          </p:cNvPr>
          <p:cNvPicPr>
            <a:picLocks noChangeAspect="1"/>
          </p:cNvPicPr>
          <p:nvPr/>
        </p:nvPicPr>
        <p:blipFill>
          <a:blip r:embed="rId4"/>
          <a:stretch>
            <a:fillRect/>
          </a:stretch>
        </p:blipFill>
        <p:spPr>
          <a:xfrm>
            <a:off x="6512303" y="4037629"/>
            <a:ext cx="2406906" cy="436539"/>
          </a:xfrm>
          <a:prstGeom prst="rect">
            <a:avLst/>
          </a:prstGeom>
          <a:ln>
            <a:noFill/>
          </a:ln>
        </p:spPr>
      </p:pic>
      <p:sp>
        <p:nvSpPr>
          <p:cNvPr id="2" name="Slide Number Placeholder 1">
            <a:extLst>
              <a:ext uri="{FF2B5EF4-FFF2-40B4-BE49-F238E27FC236}">
                <a16:creationId xmlns:a16="http://schemas.microsoft.com/office/drawing/2014/main" id="{5FFB6D94-0543-57F0-98CB-B31EBCFFF9C6}"/>
              </a:ext>
            </a:extLst>
          </p:cNvPr>
          <p:cNvSpPr>
            <a:spLocks noGrp="1"/>
          </p:cNvSpPr>
          <p:nvPr>
            <p:ph type="sldNum" sz="quarter" idx="4"/>
          </p:nvPr>
        </p:nvSpPr>
        <p:spPr/>
        <p:txBody>
          <a:bodyPr/>
          <a:lstStyle/>
          <a:p>
            <a:fld id="{E799917D-C393-4154-A33B-00DAE610A4FD}" type="slidenum">
              <a:rPr lang="en-US" smtClean="0"/>
              <a:pPr/>
              <a:t>20</a:t>
            </a:fld>
            <a:endParaRPr lang="en-US"/>
          </a:p>
        </p:txBody>
      </p:sp>
      <p:sp>
        <p:nvSpPr>
          <p:cNvPr id="9" name="TextBox 8">
            <a:extLst>
              <a:ext uri="{FF2B5EF4-FFF2-40B4-BE49-F238E27FC236}">
                <a16:creationId xmlns:a16="http://schemas.microsoft.com/office/drawing/2014/main" id="{CB6BCB3B-FC03-4E5E-6B7F-27B3087BF6E8}"/>
              </a:ext>
            </a:extLst>
          </p:cNvPr>
          <p:cNvSpPr txBox="1"/>
          <p:nvPr/>
        </p:nvSpPr>
        <p:spPr>
          <a:xfrm>
            <a:off x="10583" y="4835723"/>
            <a:ext cx="3195105"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towardsdatascience.com </a:t>
            </a:r>
          </a:p>
        </p:txBody>
      </p:sp>
    </p:spTree>
    <p:extLst>
      <p:ext uri="{BB962C8B-B14F-4D97-AF65-F5344CB8AC3E}">
        <p14:creationId xmlns:p14="http://schemas.microsoft.com/office/powerpoint/2010/main" val="160688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2" name="Google Shape;523;p53">
            <a:extLst>
              <a:ext uri="{FF2B5EF4-FFF2-40B4-BE49-F238E27FC236}">
                <a16:creationId xmlns:a16="http://schemas.microsoft.com/office/drawing/2014/main" id="{BA702B48-93B1-9025-CCEC-2E6CB1DF2A69}"/>
              </a:ext>
            </a:extLst>
          </p:cNvPr>
          <p:cNvSpPr txBox="1">
            <a:spLocks/>
          </p:cNvSpPr>
          <p:nvPr/>
        </p:nvSpPr>
        <p:spPr>
          <a:xfrm>
            <a:off x="4269658" y="419920"/>
            <a:ext cx="4874342"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err="1">
                <a:latin typeface="Oswald Medium" panose="00000600000000000000" pitchFamily="2" charset="0"/>
              </a:rPr>
              <a:t>Các</a:t>
            </a:r>
            <a:r>
              <a:rPr lang="en-US">
                <a:latin typeface="Oswald Medium" panose="00000600000000000000" pitchFamily="2" charset="0"/>
              </a:rPr>
              <a:t> </a:t>
            </a:r>
            <a:r>
              <a:rPr lang="en-US" err="1">
                <a:latin typeface="Oswald Medium" panose="00000600000000000000" pitchFamily="2" charset="0"/>
              </a:rPr>
              <a:t>siêu</a:t>
            </a:r>
            <a:r>
              <a:rPr lang="en-US">
                <a:latin typeface="Oswald Medium" panose="00000600000000000000" pitchFamily="2" charset="0"/>
              </a:rPr>
              <a:t> </a:t>
            </a:r>
            <a:r>
              <a:rPr lang="en-US" err="1">
                <a:latin typeface="Oswald Medium" panose="00000600000000000000" pitchFamily="2" charset="0"/>
              </a:rPr>
              <a:t>tham</a:t>
            </a:r>
            <a:r>
              <a:rPr lang="en-US">
                <a:latin typeface="Oswald Medium" panose="00000600000000000000" pitchFamily="2" charset="0"/>
              </a:rPr>
              <a:t> </a:t>
            </a:r>
            <a:r>
              <a:rPr lang="en-US" err="1">
                <a:latin typeface="Oswald Medium" panose="00000600000000000000" pitchFamily="2" charset="0"/>
              </a:rPr>
              <a:t>số</a:t>
            </a:r>
            <a:endParaRPr lang="en-US">
              <a:latin typeface="Oswald Medium" panose="00000600000000000000" pitchFamily="2" charset="0"/>
            </a:endParaRPr>
          </a:p>
        </p:txBody>
      </p:sp>
      <p:sp>
        <p:nvSpPr>
          <p:cNvPr id="10" name="Google Shape;404;p47">
            <a:extLst>
              <a:ext uri="{FF2B5EF4-FFF2-40B4-BE49-F238E27FC236}">
                <a16:creationId xmlns:a16="http://schemas.microsoft.com/office/drawing/2014/main" id="{993A0C68-49D7-A37D-4CB0-67F7EE036D69}"/>
              </a:ext>
            </a:extLst>
          </p:cNvPr>
          <p:cNvSpPr txBox="1">
            <a:spLocks noGrp="1"/>
          </p:cNvSpPr>
          <p:nvPr>
            <p:ph type="subTitle" idx="1"/>
          </p:nvPr>
        </p:nvSpPr>
        <p:spPr>
          <a:xfrm>
            <a:off x="3516584" y="2777900"/>
            <a:ext cx="2099637"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Stride</a:t>
            </a:r>
            <a:endParaRPr/>
          </a:p>
        </p:txBody>
      </p:sp>
      <p:sp>
        <p:nvSpPr>
          <p:cNvPr id="11" name="Google Shape;406;p47">
            <a:extLst>
              <a:ext uri="{FF2B5EF4-FFF2-40B4-BE49-F238E27FC236}">
                <a16:creationId xmlns:a16="http://schemas.microsoft.com/office/drawing/2014/main" id="{E6094F4F-F073-7AEC-A00D-2DB6849109EA}"/>
              </a:ext>
            </a:extLst>
          </p:cNvPr>
          <p:cNvSpPr txBox="1">
            <a:spLocks/>
          </p:cNvSpPr>
          <p:nvPr/>
        </p:nvSpPr>
        <p:spPr>
          <a:xfrm>
            <a:off x="776328" y="2774090"/>
            <a:ext cx="2430736"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ebas Neue"/>
              <a:buNone/>
              <a:defRPr sz="2700" b="0" i="0" u="none" strike="noStrike" cap="none">
                <a:solidFill>
                  <a:schemeClr val="dk1"/>
                </a:solidFill>
                <a:latin typeface="Oswald Medium" pitchFamily="2" charset="0"/>
                <a:ea typeface="Oswald Medium" pitchFamily="2" charset="0"/>
                <a:cs typeface="Oswald Medium" pitchFamily="2" charset="0"/>
                <a:sym typeface="Bebas Neue"/>
              </a:defRPr>
            </a:lvl1pPr>
            <a:lvl2pPr marL="914400" marR="0" lvl="1" indent="-317500" algn="ctr" rtl="0">
              <a:lnSpc>
                <a:spcPct val="115000"/>
              </a:lnSpc>
              <a:spcBef>
                <a:spcPts val="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9pPr>
          </a:lstStyle>
          <a:p>
            <a:pPr marL="0" indent="0"/>
            <a:r>
              <a:rPr lang="en-US"/>
              <a:t>Model Hyperparameter</a:t>
            </a:r>
          </a:p>
        </p:txBody>
      </p:sp>
      <p:sp>
        <p:nvSpPr>
          <p:cNvPr id="12" name="Google Shape;408;p47">
            <a:extLst>
              <a:ext uri="{FF2B5EF4-FFF2-40B4-BE49-F238E27FC236}">
                <a16:creationId xmlns:a16="http://schemas.microsoft.com/office/drawing/2014/main" id="{AD4B65C5-4FB8-CD2E-1E99-9C0AAB9BB810}"/>
              </a:ext>
            </a:extLst>
          </p:cNvPr>
          <p:cNvSpPr txBox="1">
            <a:spLocks/>
          </p:cNvSpPr>
          <p:nvPr/>
        </p:nvSpPr>
        <p:spPr>
          <a:xfrm>
            <a:off x="6219550" y="2774090"/>
            <a:ext cx="1972267"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ebas Neue"/>
              <a:buNone/>
              <a:defRPr sz="2700" b="0" i="0" u="none" strike="noStrike" cap="none">
                <a:solidFill>
                  <a:schemeClr val="dk1"/>
                </a:solidFill>
                <a:latin typeface="Oswald Medium" pitchFamily="2" charset="0"/>
                <a:ea typeface="Oswald Medium" pitchFamily="2" charset="0"/>
                <a:cs typeface="Oswald Medium" pitchFamily="2" charset="0"/>
                <a:sym typeface="Bebas Neue"/>
              </a:defRPr>
            </a:lvl1pPr>
            <a:lvl2pPr marL="914400" marR="0" lvl="1" indent="-317500" algn="ctr" rtl="0">
              <a:lnSpc>
                <a:spcPct val="115000"/>
              </a:lnSpc>
              <a:spcBef>
                <a:spcPts val="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9pPr>
          </a:lstStyle>
          <a:p>
            <a:pPr marL="0" indent="0"/>
            <a:r>
              <a:rPr lang="en-US"/>
              <a:t>Zero Padding</a:t>
            </a:r>
          </a:p>
        </p:txBody>
      </p:sp>
      <p:grpSp>
        <p:nvGrpSpPr>
          <p:cNvPr id="16" name="Google Shape;416;p47">
            <a:extLst>
              <a:ext uri="{FF2B5EF4-FFF2-40B4-BE49-F238E27FC236}">
                <a16:creationId xmlns:a16="http://schemas.microsoft.com/office/drawing/2014/main" id="{50F7D15F-8A52-48F6-1B6B-76652E39EA5C}"/>
              </a:ext>
            </a:extLst>
          </p:cNvPr>
          <p:cNvGrpSpPr/>
          <p:nvPr/>
        </p:nvGrpSpPr>
        <p:grpSpPr>
          <a:xfrm>
            <a:off x="1765694" y="1992409"/>
            <a:ext cx="452005" cy="460012"/>
            <a:chOff x="-65144125" y="4094450"/>
            <a:chExt cx="311900" cy="317425"/>
          </a:xfrm>
        </p:grpSpPr>
        <p:sp>
          <p:nvSpPr>
            <p:cNvPr id="17" name="Google Shape;417;p47">
              <a:extLst>
                <a:ext uri="{FF2B5EF4-FFF2-40B4-BE49-F238E27FC236}">
                  <a16:creationId xmlns:a16="http://schemas.microsoft.com/office/drawing/2014/main" id="{02277DD8-71FB-7F9D-8DAE-B340294D2648}"/>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8;p47">
              <a:extLst>
                <a:ext uri="{FF2B5EF4-FFF2-40B4-BE49-F238E27FC236}">
                  <a16:creationId xmlns:a16="http://schemas.microsoft.com/office/drawing/2014/main" id="{000A4291-1302-E0EE-2FA6-AD61DFA531AC}"/>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9;p47">
              <a:extLst>
                <a:ext uri="{FF2B5EF4-FFF2-40B4-BE49-F238E27FC236}">
                  <a16:creationId xmlns:a16="http://schemas.microsoft.com/office/drawing/2014/main" id="{FBFFF25B-B7D2-2B19-3C70-18CB99471FE4}"/>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420;p47">
            <a:extLst>
              <a:ext uri="{FF2B5EF4-FFF2-40B4-BE49-F238E27FC236}">
                <a16:creationId xmlns:a16="http://schemas.microsoft.com/office/drawing/2014/main" id="{451A2CA6-B935-5A7A-A873-DFC3A78D0356}"/>
              </a:ext>
            </a:extLst>
          </p:cNvPr>
          <p:cNvGrpSpPr/>
          <p:nvPr/>
        </p:nvGrpSpPr>
        <p:grpSpPr>
          <a:xfrm>
            <a:off x="6980803" y="2006683"/>
            <a:ext cx="449759" cy="449469"/>
            <a:chOff x="-61351725" y="3372400"/>
            <a:chExt cx="310350" cy="310150"/>
          </a:xfrm>
        </p:grpSpPr>
        <p:sp>
          <p:nvSpPr>
            <p:cNvPr id="21" name="Google Shape;421;p47">
              <a:extLst>
                <a:ext uri="{FF2B5EF4-FFF2-40B4-BE49-F238E27FC236}">
                  <a16:creationId xmlns:a16="http://schemas.microsoft.com/office/drawing/2014/main" id="{86432C56-BB44-4163-CCFC-B40E4231B2C7}"/>
                </a:ext>
              </a:extLst>
            </p:cNvPr>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2;p47">
              <a:extLst>
                <a:ext uri="{FF2B5EF4-FFF2-40B4-BE49-F238E27FC236}">
                  <a16:creationId xmlns:a16="http://schemas.microsoft.com/office/drawing/2014/main" id="{C2440CCC-2747-7C52-57C2-8FF6C38D69EF}"/>
                </a:ext>
              </a:extLst>
            </p:cNvPr>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3;p47">
              <a:extLst>
                <a:ext uri="{FF2B5EF4-FFF2-40B4-BE49-F238E27FC236}">
                  <a16:creationId xmlns:a16="http://schemas.microsoft.com/office/drawing/2014/main" id="{FB75C346-C38F-38AA-105E-0E5B97239842}"/>
                </a:ext>
              </a:extLst>
            </p:cNvPr>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24;p47">
            <a:extLst>
              <a:ext uri="{FF2B5EF4-FFF2-40B4-BE49-F238E27FC236}">
                <a16:creationId xmlns:a16="http://schemas.microsoft.com/office/drawing/2014/main" id="{CBCAD54D-7168-1454-655A-5BB1EA3FF887}"/>
              </a:ext>
            </a:extLst>
          </p:cNvPr>
          <p:cNvGrpSpPr/>
          <p:nvPr/>
        </p:nvGrpSpPr>
        <p:grpSpPr>
          <a:xfrm>
            <a:off x="4336977" y="2035374"/>
            <a:ext cx="457730" cy="450919"/>
            <a:chOff x="-60991775" y="3376900"/>
            <a:chExt cx="315850" cy="311150"/>
          </a:xfrm>
        </p:grpSpPr>
        <p:sp>
          <p:nvSpPr>
            <p:cNvPr id="25" name="Google Shape;425;p47">
              <a:extLst>
                <a:ext uri="{FF2B5EF4-FFF2-40B4-BE49-F238E27FC236}">
                  <a16:creationId xmlns:a16="http://schemas.microsoft.com/office/drawing/2014/main" id="{8EF84F92-8FF5-8643-E9E7-81C5D6015EFB}"/>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p47">
              <a:extLst>
                <a:ext uri="{FF2B5EF4-FFF2-40B4-BE49-F238E27FC236}">
                  <a16:creationId xmlns:a16="http://schemas.microsoft.com/office/drawing/2014/main" id="{E952A77A-0132-59F7-6CC0-BE86008819D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7;p47">
              <a:extLst>
                <a:ext uri="{FF2B5EF4-FFF2-40B4-BE49-F238E27FC236}">
                  <a16:creationId xmlns:a16="http://schemas.microsoft.com/office/drawing/2014/main" id="{4C84F167-B2CB-04B3-EFE1-2A0872037477}"/>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28;p47">
            <a:extLst>
              <a:ext uri="{FF2B5EF4-FFF2-40B4-BE49-F238E27FC236}">
                <a16:creationId xmlns:a16="http://schemas.microsoft.com/office/drawing/2014/main" id="{47FC7679-DE36-8A94-66EA-2E07DB5E6DE9}"/>
              </a:ext>
            </a:extLst>
          </p:cNvPr>
          <p:cNvGrpSpPr/>
          <p:nvPr/>
        </p:nvGrpSpPr>
        <p:grpSpPr>
          <a:xfrm>
            <a:off x="6975725" y="3606093"/>
            <a:ext cx="450882" cy="457766"/>
            <a:chOff x="-59400775" y="4084200"/>
            <a:chExt cx="311125" cy="315875"/>
          </a:xfrm>
        </p:grpSpPr>
        <p:sp>
          <p:nvSpPr>
            <p:cNvPr id="29" name="Google Shape;429;p47">
              <a:extLst>
                <a:ext uri="{FF2B5EF4-FFF2-40B4-BE49-F238E27FC236}">
                  <a16:creationId xmlns:a16="http://schemas.microsoft.com/office/drawing/2014/main" id="{925546B0-2540-9DE8-9C42-EBB91986F85C}"/>
                </a:ext>
              </a:extLst>
            </p:cNvPr>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0;p47">
              <a:extLst>
                <a:ext uri="{FF2B5EF4-FFF2-40B4-BE49-F238E27FC236}">
                  <a16:creationId xmlns:a16="http://schemas.microsoft.com/office/drawing/2014/main" id="{59DA1E2C-5B01-8F93-B7E9-7818B246D869}"/>
                </a:ext>
              </a:extLst>
            </p:cNvPr>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p47">
              <a:extLst>
                <a:ext uri="{FF2B5EF4-FFF2-40B4-BE49-F238E27FC236}">
                  <a16:creationId xmlns:a16="http://schemas.microsoft.com/office/drawing/2014/main" id="{FD1AD4D1-55A7-03BA-CC11-A7A59F28917D}"/>
                </a:ext>
              </a:extLst>
            </p:cNvPr>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2;p47">
              <a:extLst>
                <a:ext uri="{FF2B5EF4-FFF2-40B4-BE49-F238E27FC236}">
                  <a16:creationId xmlns:a16="http://schemas.microsoft.com/office/drawing/2014/main" id="{75730C91-67B6-6B6B-D741-EB1AA9745E93}"/>
                </a:ext>
              </a:extLst>
            </p:cNvPr>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3;p47">
              <a:extLst>
                <a:ext uri="{FF2B5EF4-FFF2-40B4-BE49-F238E27FC236}">
                  <a16:creationId xmlns:a16="http://schemas.microsoft.com/office/drawing/2014/main" id="{937CD127-F5F6-BA9A-4FF4-F3A846FA7CB3}"/>
                </a:ext>
              </a:extLst>
            </p:cNvPr>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4;p47">
              <a:extLst>
                <a:ext uri="{FF2B5EF4-FFF2-40B4-BE49-F238E27FC236}">
                  <a16:creationId xmlns:a16="http://schemas.microsoft.com/office/drawing/2014/main" id="{704B4912-C5CA-8F17-1552-043150D15F00}"/>
                </a:ext>
              </a:extLst>
            </p:cNvPr>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35;p47">
            <a:extLst>
              <a:ext uri="{FF2B5EF4-FFF2-40B4-BE49-F238E27FC236}">
                <a16:creationId xmlns:a16="http://schemas.microsoft.com/office/drawing/2014/main" id="{626B0FFB-8AC0-16DD-49E1-AD9C62B64712}"/>
              </a:ext>
            </a:extLst>
          </p:cNvPr>
          <p:cNvGrpSpPr/>
          <p:nvPr/>
        </p:nvGrpSpPr>
        <p:grpSpPr>
          <a:xfrm>
            <a:off x="1765694" y="3570714"/>
            <a:ext cx="461172" cy="458889"/>
            <a:chOff x="-62151950" y="4111775"/>
            <a:chExt cx="318225" cy="316650"/>
          </a:xfrm>
        </p:grpSpPr>
        <p:sp>
          <p:nvSpPr>
            <p:cNvPr id="36" name="Google Shape;436;p47">
              <a:extLst>
                <a:ext uri="{FF2B5EF4-FFF2-40B4-BE49-F238E27FC236}">
                  <a16:creationId xmlns:a16="http://schemas.microsoft.com/office/drawing/2014/main" id="{233A8A91-991D-6D27-EFB1-8D99D4EFB06F}"/>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7;p47">
              <a:extLst>
                <a:ext uri="{FF2B5EF4-FFF2-40B4-BE49-F238E27FC236}">
                  <a16:creationId xmlns:a16="http://schemas.microsoft.com/office/drawing/2014/main" id="{BFFA9DD6-0619-90F9-2743-77AE560B14EF}"/>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p47">
              <a:extLst>
                <a:ext uri="{FF2B5EF4-FFF2-40B4-BE49-F238E27FC236}">
                  <a16:creationId xmlns:a16="http://schemas.microsoft.com/office/drawing/2014/main" id="{7F84C8D3-1BBD-41F0-F22D-DF66FC422874}"/>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9;p47">
              <a:extLst>
                <a:ext uri="{FF2B5EF4-FFF2-40B4-BE49-F238E27FC236}">
                  <a16:creationId xmlns:a16="http://schemas.microsoft.com/office/drawing/2014/main" id="{E6B01F05-9317-1A07-1C50-FC33C5894B69}"/>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40;p47">
            <a:extLst>
              <a:ext uri="{FF2B5EF4-FFF2-40B4-BE49-F238E27FC236}">
                <a16:creationId xmlns:a16="http://schemas.microsoft.com/office/drawing/2014/main" id="{AFFED2B6-B3B8-B7D3-D084-0B75ABB6E49C}"/>
              </a:ext>
            </a:extLst>
          </p:cNvPr>
          <p:cNvGrpSpPr/>
          <p:nvPr/>
        </p:nvGrpSpPr>
        <p:grpSpPr>
          <a:xfrm>
            <a:off x="4333572" y="3505658"/>
            <a:ext cx="461135" cy="460230"/>
            <a:chOff x="-60254550" y="3367325"/>
            <a:chExt cx="318200" cy="317575"/>
          </a:xfrm>
        </p:grpSpPr>
        <p:sp>
          <p:nvSpPr>
            <p:cNvPr id="41" name="Google Shape;441;p47">
              <a:extLst>
                <a:ext uri="{FF2B5EF4-FFF2-40B4-BE49-F238E27FC236}">
                  <a16:creationId xmlns:a16="http://schemas.microsoft.com/office/drawing/2014/main" id="{7AE6D0BA-7E9C-C2A4-C4F8-1EA2587EC583}"/>
                </a:ext>
              </a:extLst>
            </p:cNvPr>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2;p47">
              <a:extLst>
                <a:ext uri="{FF2B5EF4-FFF2-40B4-BE49-F238E27FC236}">
                  <a16:creationId xmlns:a16="http://schemas.microsoft.com/office/drawing/2014/main" id="{19DB59B6-19C6-2ADE-F460-C51AD16FFA63}"/>
                </a:ext>
              </a:extLst>
            </p:cNvPr>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3;p47">
              <a:extLst>
                <a:ext uri="{FF2B5EF4-FFF2-40B4-BE49-F238E27FC236}">
                  <a16:creationId xmlns:a16="http://schemas.microsoft.com/office/drawing/2014/main" id="{C45D8774-FBF9-CCCF-F8B4-1881EB388230}"/>
                </a:ext>
              </a:extLst>
            </p:cNvPr>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4;p47">
              <a:extLst>
                <a:ext uri="{FF2B5EF4-FFF2-40B4-BE49-F238E27FC236}">
                  <a16:creationId xmlns:a16="http://schemas.microsoft.com/office/drawing/2014/main" id="{18B33615-78D9-E6B1-5DEA-07C4353FA9A3}"/>
                </a:ext>
              </a:extLst>
            </p:cNvPr>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06;p47">
            <a:extLst>
              <a:ext uri="{FF2B5EF4-FFF2-40B4-BE49-F238E27FC236}">
                <a16:creationId xmlns:a16="http://schemas.microsoft.com/office/drawing/2014/main" id="{8C0EB5B5-3EC0-7B42-3F02-AFECAABA84CD}"/>
              </a:ext>
            </a:extLst>
          </p:cNvPr>
          <p:cNvSpPr txBox="1">
            <a:spLocks/>
          </p:cNvSpPr>
          <p:nvPr/>
        </p:nvSpPr>
        <p:spPr>
          <a:xfrm>
            <a:off x="776328" y="4249489"/>
            <a:ext cx="2430736"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ebas Neue"/>
              <a:buNone/>
              <a:defRPr sz="2700" b="0" i="0" u="none" strike="noStrike" cap="none">
                <a:solidFill>
                  <a:schemeClr val="dk1"/>
                </a:solidFill>
                <a:latin typeface="Oswald Medium" pitchFamily="2" charset="0"/>
                <a:ea typeface="Oswald Medium" pitchFamily="2" charset="0"/>
                <a:cs typeface="Oswald Medium" pitchFamily="2" charset="0"/>
                <a:sym typeface="Bebas Neue"/>
              </a:defRPr>
            </a:lvl1pPr>
            <a:lvl2pPr marL="914400" marR="0" lvl="1" indent="-317500" algn="ctr" rtl="0">
              <a:lnSpc>
                <a:spcPct val="115000"/>
              </a:lnSpc>
              <a:spcBef>
                <a:spcPts val="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9pPr>
          </a:lstStyle>
          <a:p>
            <a:pPr marL="0" indent="0"/>
            <a:endParaRPr lang="en-US"/>
          </a:p>
        </p:txBody>
      </p:sp>
      <p:sp>
        <p:nvSpPr>
          <p:cNvPr id="46" name="Google Shape;406;p47">
            <a:extLst>
              <a:ext uri="{FF2B5EF4-FFF2-40B4-BE49-F238E27FC236}">
                <a16:creationId xmlns:a16="http://schemas.microsoft.com/office/drawing/2014/main" id="{AED832B1-0C01-81B9-956A-3AE304C71D64}"/>
              </a:ext>
            </a:extLst>
          </p:cNvPr>
          <p:cNvSpPr txBox="1">
            <a:spLocks/>
          </p:cNvSpPr>
          <p:nvPr/>
        </p:nvSpPr>
        <p:spPr>
          <a:xfrm>
            <a:off x="776328" y="4360361"/>
            <a:ext cx="2430736"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ebas Neue"/>
              <a:buNone/>
              <a:defRPr sz="2700" b="0" i="0" u="none" strike="noStrike" cap="none">
                <a:solidFill>
                  <a:schemeClr val="dk1"/>
                </a:solidFill>
                <a:latin typeface="Oswald Medium" pitchFamily="2" charset="0"/>
                <a:ea typeface="Oswald Medium" pitchFamily="2" charset="0"/>
                <a:cs typeface="Oswald Medium" pitchFamily="2" charset="0"/>
                <a:sym typeface="Bebas Neue"/>
              </a:defRPr>
            </a:lvl1pPr>
            <a:lvl2pPr marL="914400" marR="0" lvl="1" indent="-317500" algn="ctr" rtl="0">
              <a:lnSpc>
                <a:spcPct val="115000"/>
              </a:lnSpc>
              <a:spcBef>
                <a:spcPts val="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9pPr>
          </a:lstStyle>
          <a:p>
            <a:pPr marL="0" indent="0"/>
            <a:r>
              <a:rPr lang="en-US"/>
              <a:t>Batch Size</a:t>
            </a:r>
          </a:p>
        </p:txBody>
      </p:sp>
      <p:sp>
        <p:nvSpPr>
          <p:cNvPr id="47" name="Google Shape;406;p47">
            <a:extLst>
              <a:ext uri="{FF2B5EF4-FFF2-40B4-BE49-F238E27FC236}">
                <a16:creationId xmlns:a16="http://schemas.microsoft.com/office/drawing/2014/main" id="{D9E82A4F-32CF-6BB6-BB0F-A280A6CD03BE}"/>
              </a:ext>
            </a:extLst>
          </p:cNvPr>
          <p:cNvSpPr txBox="1">
            <a:spLocks/>
          </p:cNvSpPr>
          <p:nvPr/>
        </p:nvSpPr>
        <p:spPr>
          <a:xfrm>
            <a:off x="3296835" y="4360361"/>
            <a:ext cx="2430736"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ebas Neue"/>
              <a:buNone/>
              <a:defRPr sz="2700" b="0" i="0" u="none" strike="noStrike" cap="none">
                <a:solidFill>
                  <a:schemeClr val="dk1"/>
                </a:solidFill>
                <a:latin typeface="Oswald Medium" pitchFamily="2" charset="0"/>
                <a:ea typeface="Oswald Medium" pitchFamily="2" charset="0"/>
                <a:cs typeface="Oswald Medium" pitchFamily="2" charset="0"/>
                <a:sym typeface="Bebas Neue"/>
              </a:defRPr>
            </a:lvl1pPr>
            <a:lvl2pPr marL="914400" marR="0" lvl="1" indent="-317500" algn="ctr" rtl="0">
              <a:lnSpc>
                <a:spcPct val="115000"/>
              </a:lnSpc>
              <a:spcBef>
                <a:spcPts val="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9pPr>
          </a:lstStyle>
          <a:p>
            <a:pPr marL="0" indent="0"/>
            <a:r>
              <a:rPr lang="en-US"/>
              <a:t>Epoch</a:t>
            </a:r>
          </a:p>
        </p:txBody>
      </p:sp>
      <p:sp>
        <p:nvSpPr>
          <p:cNvPr id="48" name="Google Shape;406;p47">
            <a:extLst>
              <a:ext uri="{FF2B5EF4-FFF2-40B4-BE49-F238E27FC236}">
                <a16:creationId xmlns:a16="http://schemas.microsoft.com/office/drawing/2014/main" id="{E3B10A72-A1DA-B7FE-0269-B44D6DFE98D5}"/>
              </a:ext>
            </a:extLst>
          </p:cNvPr>
          <p:cNvSpPr txBox="1">
            <a:spLocks/>
          </p:cNvSpPr>
          <p:nvPr/>
        </p:nvSpPr>
        <p:spPr>
          <a:xfrm>
            <a:off x="5985236" y="4360361"/>
            <a:ext cx="2430736"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Bebas Neue"/>
              <a:buNone/>
              <a:defRPr sz="2700" b="0" i="0" u="none" strike="noStrike" cap="none">
                <a:solidFill>
                  <a:schemeClr val="dk1"/>
                </a:solidFill>
                <a:latin typeface="Oswald Medium" pitchFamily="2" charset="0"/>
                <a:ea typeface="Oswald Medium" pitchFamily="2" charset="0"/>
                <a:cs typeface="Oswald Medium" pitchFamily="2" charset="0"/>
                <a:sym typeface="Bebas Neue"/>
              </a:defRPr>
            </a:lvl1pPr>
            <a:lvl2pPr marL="914400" marR="0" lvl="1" indent="-317500" algn="ctr" rtl="0">
              <a:lnSpc>
                <a:spcPct val="115000"/>
              </a:lnSpc>
              <a:spcBef>
                <a:spcPts val="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2pPr>
            <a:lvl3pPr marL="1371600" marR="0" lvl="2"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3pPr>
            <a:lvl4pPr marL="1828800" marR="0" lvl="3"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4pPr>
            <a:lvl5pPr marL="2286000" marR="0" lvl="4"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5pPr>
            <a:lvl6pPr marL="2743200" marR="0" lvl="5"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6pPr>
            <a:lvl7pPr marL="3200400" marR="0" lvl="6"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7pPr>
            <a:lvl8pPr marL="3657600" marR="0" lvl="7" indent="-317500" algn="ctr" rtl="0">
              <a:lnSpc>
                <a:spcPct val="115000"/>
              </a:lnSpc>
              <a:spcBef>
                <a:spcPts val="1600"/>
              </a:spcBef>
              <a:spcAft>
                <a:spcPts val="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8pPr>
            <a:lvl9pPr marL="4114800" marR="0" lvl="8" indent="-317500" algn="ctr" rtl="0">
              <a:lnSpc>
                <a:spcPct val="115000"/>
              </a:lnSpc>
              <a:spcBef>
                <a:spcPts val="1600"/>
              </a:spcBef>
              <a:spcAft>
                <a:spcPts val="1600"/>
              </a:spcAft>
              <a:buClr>
                <a:schemeClr val="dk1"/>
              </a:buClr>
              <a:buSzPts val="2100"/>
              <a:buFont typeface="Bebas Neue"/>
              <a:buNone/>
              <a:defRPr sz="2100" b="1" i="0" u="none" strike="noStrike" cap="none">
                <a:solidFill>
                  <a:schemeClr val="dk1"/>
                </a:solidFill>
                <a:latin typeface="Bebas Neue"/>
                <a:ea typeface="Bebas Neue"/>
                <a:cs typeface="Bebas Neue"/>
                <a:sym typeface="Bebas Neue"/>
              </a:defRPr>
            </a:lvl9pPr>
          </a:lstStyle>
          <a:p>
            <a:pPr marL="0" indent="0"/>
            <a:r>
              <a:rPr lang="en-US"/>
              <a:t>Iterations</a:t>
            </a:r>
          </a:p>
        </p:txBody>
      </p:sp>
      <p:sp>
        <p:nvSpPr>
          <p:cNvPr id="3" name="Slide Number Placeholder 2">
            <a:extLst>
              <a:ext uri="{FF2B5EF4-FFF2-40B4-BE49-F238E27FC236}">
                <a16:creationId xmlns:a16="http://schemas.microsoft.com/office/drawing/2014/main" id="{36F2C46E-D076-FE77-D638-6690EF2412EE}"/>
              </a:ext>
            </a:extLst>
          </p:cNvPr>
          <p:cNvSpPr>
            <a:spLocks noGrp="1"/>
          </p:cNvSpPr>
          <p:nvPr>
            <p:ph type="sldNum" sz="quarter" idx="10"/>
          </p:nvPr>
        </p:nvSpPr>
        <p:spPr/>
        <p:txBody>
          <a:bodyPr/>
          <a:lstStyle/>
          <a:p>
            <a:fld id="{E799917D-C393-4154-A33B-00DAE610A4FD}" type="slidenum">
              <a:rPr lang="en-US" smtClean="0"/>
              <a:pPr/>
              <a:t>21</a:t>
            </a:fld>
            <a:endParaRPr lang="en-US"/>
          </a:p>
        </p:txBody>
      </p:sp>
    </p:spTree>
    <p:extLst>
      <p:ext uri="{BB962C8B-B14F-4D97-AF65-F5344CB8AC3E}">
        <p14:creationId xmlns:p14="http://schemas.microsoft.com/office/powerpoint/2010/main" val="19702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2" name="Google Shape;523;p53">
            <a:extLst>
              <a:ext uri="{FF2B5EF4-FFF2-40B4-BE49-F238E27FC236}">
                <a16:creationId xmlns:a16="http://schemas.microsoft.com/office/drawing/2014/main" id="{BA702B48-93B1-9025-CCEC-2E6CB1DF2A69}"/>
              </a:ext>
            </a:extLst>
          </p:cNvPr>
          <p:cNvSpPr txBox="1">
            <a:spLocks/>
          </p:cNvSpPr>
          <p:nvPr/>
        </p:nvSpPr>
        <p:spPr>
          <a:xfrm>
            <a:off x="4269658" y="419920"/>
            <a:ext cx="4874342"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err="1">
                <a:latin typeface="Oswald Medium" panose="00000600000000000000" pitchFamily="2" charset="0"/>
              </a:rPr>
              <a:t>Lớp</a:t>
            </a:r>
            <a:r>
              <a:rPr lang="en-US">
                <a:latin typeface="Oswald Medium" panose="00000600000000000000" pitchFamily="2" charset="0"/>
              </a:rPr>
              <a:t> gộp</a:t>
            </a:r>
          </a:p>
        </p:txBody>
      </p:sp>
      <p:pic>
        <p:nvPicPr>
          <p:cNvPr id="49" name="Picture 48" descr="Lightbox">
            <a:extLst>
              <a:ext uri="{FF2B5EF4-FFF2-40B4-BE49-F238E27FC236}">
                <a16:creationId xmlns:a16="http://schemas.microsoft.com/office/drawing/2014/main" id="{7D089D53-B42E-ED9B-B749-3E6C6F7A3E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3978" y="1140699"/>
            <a:ext cx="4572000" cy="1631950"/>
          </a:xfrm>
          <a:prstGeom prst="rect">
            <a:avLst/>
          </a:prstGeom>
          <a:noFill/>
          <a:ln>
            <a:noFill/>
          </a:ln>
        </p:spPr>
      </p:pic>
      <p:pic>
        <p:nvPicPr>
          <p:cNvPr id="50" name="Picture 49" descr="Lightbox">
            <a:extLst>
              <a:ext uri="{FF2B5EF4-FFF2-40B4-BE49-F238E27FC236}">
                <a16:creationId xmlns:a16="http://schemas.microsoft.com/office/drawing/2014/main" id="{AF456620-5B6A-81E6-2871-2D2B6A9839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1838" y="2920340"/>
            <a:ext cx="5486400" cy="1942514"/>
          </a:xfrm>
          <a:prstGeom prst="rect">
            <a:avLst/>
          </a:prstGeom>
          <a:noFill/>
          <a:ln>
            <a:noFill/>
          </a:ln>
        </p:spPr>
      </p:pic>
      <p:sp>
        <p:nvSpPr>
          <p:cNvPr id="3" name="Slide Number Placeholder 2">
            <a:extLst>
              <a:ext uri="{FF2B5EF4-FFF2-40B4-BE49-F238E27FC236}">
                <a16:creationId xmlns:a16="http://schemas.microsoft.com/office/drawing/2014/main" id="{7583D08B-B20A-C838-17DA-5AB169FF001F}"/>
              </a:ext>
            </a:extLst>
          </p:cNvPr>
          <p:cNvSpPr>
            <a:spLocks noGrp="1"/>
          </p:cNvSpPr>
          <p:nvPr>
            <p:ph type="sldNum" sz="quarter" idx="4"/>
          </p:nvPr>
        </p:nvSpPr>
        <p:spPr/>
        <p:txBody>
          <a:bodyPr/>
          <a:lstStyle/>
          <a:p>
            <a:fld id="{E799917D-C393-4154-A33B-00DAE610A4FD}" type="slidenum">
              <a:rPr lang="en-US" smtClean="0"/>
              <a:pPr/>
              <a:t>22</a:t>
            </a:fld>
            <a:endParaRPr lang="en-US"/>
          </a:p>
        </p:txBody>
      </p:sp>
      <p:sp>
        <p:nvSpPr>
          <p:cNvPr id="8" name="TextBox 7">
            <a:extLst>
              <a:ext uri="{FF2B5EF4-FFF2-40B4-BE49-F238E27FC236}">
                <a16:creationId xmlns:a16="http://schemas.microsoft.com/office/drawing/2014/main" id="{5E6E7AF1-6932-0F7B-40D2-88A92CB047DE}"/>
              </a:ext>
            </a:extLst>
          </p:cNvPr>
          <p:cNvSpPr txBox="1"/>
          <p:nvPr/>
        </p:nvSpPr>
        <p:spPr>
          <a:xfrm>
            <a:off x="10583" y="4835723"/>
            <a:ext cx="306846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www.geeksforgeeks.org</a:t>
            </a:r>
          </a:p>
        </p:txBody>
      </p:sp>
    </p:spTree>
    <p:extLst>
      <p:ext uri="{BB962C8B-B14F-4D97-AF65-F5344CB8AC3E}">
        <p14:creationId xmlns:p14="http://schemas.microsoft.com/office/powerpoint/2010/main" val="3147536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2" name="Google Shape;523;p53">
            <a:extLst>
              <a:ext uri="{FF2B5EF4-FFF2-40B4-BE49-F238E27FC236}">
                <a16:creationId xmlns:a16="http://schemas.microsoft.com/office/drawing/2014/main" id="{BA702B48-93B1-9025-CCEC-2E6CB1DF2A69}"/>
              </a:ext>
            </a:extLst>
          </p:cNvPr>
          <p:cNvSpPr txBox="1">
            <a:spLocks/>
          </p:cNvSpPr>
          <p:nvPr/>
        </p:nvSpPr>
        <p:spPr>
          <a:xfrm>
            <a:off x="2134829" y="419920"/>
            <a:ext cx="4874342"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err="1">
                <a:latin typeface="Oswald Medium" panose="00000600000000000000" pitchFamily="2" charset="0"/>
              </a:rPr>
              <a:t>Hàm</a:t>
            </a:r>
            <a:r>
              <a:rPr lang="en-US">
                <a:latin typeface="Oswald Medium" panose="00000600000000000000" pitchFamily="2" charset="0"/>
              </a:rPr>
              <a:t> </a:t>
            </a:r>
            <a:r>
              <a:rPr lang="en-US" err="1">
                <a:latin typeface="Oswald Medium" panose="00000600000000000000" pitchFamily="2" charset="0"/>
              </a:rPr>
              <a:t>kích</a:t>
            </a:r>
            <a:r>
              <a:rPr lang="en-US">
                <a:latin typeface="Oswald Medium" panose="00000600000000000000" pitchFamily="2" charset="0"/>
              </a:rPr>
              <a:t> </a:t>
            </a:r>
            <a:r>
              <a:rPr lang="en-US" err="1">
                <a:latin typeface="Oswald Medium" panose="00000600000000000000" pitchFamily="2" charset="0"/>
              </a:rPr>
              <a:t>hoạt</a:t>
            </a:r>
            <a:endParaRPr lang="en-US">
              <a:latin typeface="Oswald Medium" panose="00000600000000000000" pitchFamily="2" charset="0"/>
            </a:endParaRPr>
          </a:p>
        </p:txBody>
      </p:sp>
      <p:sp>
        <p:nvSpPr>
          <p:cNvPr id="5" name="Rectangle: Rounded Corners 4">
            <a:extLst>
              <a:ext uri="{FF2B5EF4-FFF2-40B4-BE49-F238E27FC236}">
                <a16:creationId xmlns:a16="http://schemas.microsoft.com/office/drawing/2014/main" id="{909468FC-F940-5346-486B-D1B81A457D63}"/>
              </a:ext>
            </a:extLst>
          </p:cNvPr>
          <p:cNvSpPr/>
          <p:nvPr/>
        </p:nvSpPr>
        <p:spPr>
          <a:xfrm>
            <a:off x="370374" y="1280160"/>
            <a:ext cx="5439451" cy="1440842"/>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Hàm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kích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hoạt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là</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những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hàm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phi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tuyến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tính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được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áp</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dụng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vào</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đầu</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ra</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của</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nơ-ron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trong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tầng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ẩn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của</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một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mô</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hình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mạng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và</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được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sử</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dụng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làm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input data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cho</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tầng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tiếp</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theo.</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p>
        </p:txBody>
      </p:sp>
      <p:sp>
        <p:nvSpPr>
          <p:cNvPr id="6" name="Rectangle: Rounded Corners 5">
            <a:extLst>
              <a:ext uri="{FF2B5EF4-FFF2-40B4-BE49-F238E27FC236}">
                <a16:creationId xmlns:a16="http://schemas.microsoft.com/office/drawing/2014/main" id="{5D323BF7-AA77-A651-53E4-CDAB9E80A048}"/>
              </a:ext>
            </a:extLst>
          </p:cNvPr>
          <p:cNvSpPr/>
          <p:nvPr/>
        </p:nvSpPr>
        <p:spPr>
          <a:xfrm>
            <a:off x="370373" y="2915496"/>
            <a:ext cx="5439451" cy="1808084"/>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Nếu</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không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có</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hàm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phi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kích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hoạt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phi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tuyến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tính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khả</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năng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dự</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đoán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của</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mạng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nơ-ron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sẽ</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bị</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giới</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hạn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và</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giảm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đi</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rất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nhiều</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sự</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kết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hợp</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của</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hàm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giữa</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tầng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ẩn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là</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để</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giúp</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mô</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hình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học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được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quan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hệ</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phi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tuyến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tính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phức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tạp</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tiềm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ẩn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trong</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dữ</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liệu.</a:t>
            </a:r>
            <a:endParaRPr lang="en-US">
              <a:solidFill>
                <a:schemeClr val="tx2">
                  <a:lumMod val="25000"/>
                </a:schemeClr>
              </a:solidFill>
              <a:latin typeface="Montserrat" panose="00000500000000000000" pitchFamily="2" charset="0"/>
            </a:endParaRPr>
          </a:p>
        </p:txBody>
      </p:sp>
      <p:sp>
        <p:nvSpPr>
          <p:cNvPr id="7" name="Rectangle: Rounded Corners 6">
            <a:extLst>
              <a:ext uri="{FF2B5EF4-FFF2-40B4-BE49-F238E27FC236}">
                <a16:creationId xmlns:a16="http://schemas.microsoft.com/office/drawing/2014/main" id="{5CB0B924-EF33-F776-1CD9-399D27E3DF53}"/>
              </a:ext>
            </a:extLst>
          </p:cNvPr>
          <p:cNvSpPr/>
          <p:nvPr/>
        </p:nvSpPr>
        <p:spPr>
          <a:xfrm>
            <a:off x="6053901" y="1280160"/>
            <a:ext cx="2719726" cy="3443420"/>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Một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số</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hàm</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kích</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hoạt</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phổ</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biến</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sau</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là</a:t>
            </a: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a:t>
            </a:r>
          </a:p>
          <a:p>
            <a:pPr marL="285750" lvl="2" indent="-285750">
              <a:buFont typeface="Arial" panose="020B0604020202020204" pitchFamily="34" charset="0"/>
              <a:buChar char="•"/>
            </a:pPr>
            <a:r>
              <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Sigmoid</a:t>
            </a:r>
          </a:p>
          <a:p>
            <a:pPr marL="285750" lvl="2" indent="-285750">
              <a:buFont typeface="Arial" panose="020B0604020202020204" pitchFamily="34" charset="0"/>
              <a:buChar char="•"/>
            </a:pP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Relu</a:t>
            </a:r>
            <a:endPar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endParaRPr>
          </a:p>
          <a:p>
            <a:pPr marL="285750" lvl="2" indent="-285750">
              <a:buFont typeface="Arial" panose="020B0604020202020204" pitchFamily="34" charset="0"/>
              <a:buChar char="•"/>
            </a:pPr>
            <a:r>
              <a:rPr lang="en-US" sz="1800" err="1">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rPr>
              <a:t>Softmax</a:t>
            </a:r>
            <a:endParaRPr lang="en-US" sz="1800">
              <a:solidFill>
                <a:schemeClr val="tx2">
                  <a:lumMod val="25000"/>
                </a:schemeClr>
              </a:solidFill>
              <a:effectLst/>
              <a:latin typeface="Montserrat" panose="00000500000000000000" pitchFamily="2" charset="0"/>
              <a:ea typeface="Calibri" panose="020F050202020403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A92B5EE-618E-6E3A-8C8F-7E5D9B17C79B}"/>
              </a:ext>
            </a:extLst>
          </p:cNvPr>
          <p:cNvSpPr>
            <a:spLocks noGrp="1"/>
          </p:cNvSpPr>
          <p:nvPr>
            <p:ph type="sldNum" sz="quarter" idx="4"/>
          </p:nvPr>
        </p:nvSpPr>
        <p:spPr/>
        <p:txBody>
          <a:bodyPr/>
          <a:lstStyle/>
          <a:p>
            <a:fld id="{E799917D-C393-4154-A33B-00DAE610A4FD}" type="slidenum">
              <a:rPr lang="en-US" smtClean="0"/>
              <a:pPr/>
              <a:t>23</a:t>
            </a:fld>
            <a:endParaRPr lang="en-US"/>
          </a:p>
        </p:txBody>
      </p:sp>
    </p:spTree>
    <p:extLst>
      <p:ext uri="{BB962C8B-B14F-4D97-AF65-F5344CB8AC3E}">
        <p14:creationId xmlns:p14="http://schemas.microsoft.com/office/powerpoint/2010/main" val="6090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2" name="Google Shape;523;p53">
            <a:extLst>
              <a:ext uri="{FF2B5EF4-FFF2-40B4-BE49-F238E27FC236}">
                <a16:creationId xmlns:a16="http://schemas.microsoft.com/office/drawing/2014/main" id="{BA702B48-93B1-9025-CCEC-2E6CB1DF2A69}"/>
              </a:ext>
            </a:extLst>
          </p:cNvPr>
          <p:cNvSpPr txBox="1">
            <a:spLocks/>
          </p:cNvSpPr>
          <p:nvPr/>
        </p:nvSpPr>
        <p:spPr>
          <a:xfrm>
            <a:off x="2134828" y="297256"/>
            <a:ext cx="4874342"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err="1">
                <a:latin typeface="Oswald Medium" panose="00000600000000000000" pitchFamily="2" charset="0"/>
              </a:rPr>
              <a:t>Lớp</a:t>
            </a:r>
            <a:r>
              <a:rPr lang="en-US">
                <a:latin typeface="Oswald Medium" panose="00000600000000000000" pitchFamily="2" charset="0"/>
              </a:rPr>
              <a:t> </a:t>
            </a:r>
            <a:r>
              <a:rPr lang="en-US" err="1">
                <a:latin typeface="Oswald Medium" panose="00000600000000000000" pitchFamily="2" charset="0"/>
              </a:rPr>
              <a:t>kết</a:t>
            </a:r>
            <a:r>
              <a:rPr lang="en-US">
                <a:latin typeface="Oswald Medium" panose="00000600000000000000" pitchFamily="2" charset="0"/>
              </a:rPr>
              <a:t> </a:t>
            </a:r>
            <a:r>
              <a:rPr lang="en-US" err="1">
                <a:latin typeface="Oswald Medium" panose="00000600000000000000" pitchFamily="2" charset="0"/>
              </a:rPr>
              <a:t>nối</a:t>
            </a:r>
            <a:r>
              <a:rPr lang="en-US">
                <a:latin typeface="Oswald Medium" panose="00000600000000000000" pitchFamily="2" charset="0"/>
              </a:rPr>
              <a:t> </a:t>
            </a:r>
            <a:r>
              <a:rPr lang="en-US" err="1">
                <a:latin typeface="Oswald Medium" panose="00000600000000000000" pitchFamily="2" charset="0"/>
              </a:rPr>
              <a:t>đầy</a:t>
            </a:r>
            <a:r>
              <a:rPr lang="en-US">
                <a:latin typeface="Oswald Medium" panose="00000600000000000000" pitchFamily="2" charset="0"/>
              </a:rPr>
              <a:t> </a:t>
            </a:r>
            <a:r>
              <a:rPr lang="en-US" err="1">
                <a:latin typeface="Oswald Medium" panose="00000600000000000000" pitchFamily="2" charset="0"/>
              </a:rPr>
              <a:t>đủ</a:t>
            </a:r>
            <a:endParaRPr lang="en-US">
              <a:latin typeface="Oswald Medium" panose="00000600000000000000" pitchFamily="2" charset="0"/>
            </a:endParaRPr>
          </a:p>
        </p:txBody>
      </p:sp>
      <p:pic>
        <p:nvPicPr>
          <p:cNvPr id="8" name="Picture 7" descr="A picture containing chart&#10;&#10;Description automatically generated">
            <a:extLst>
              <a:ext uri="{FF2B5EF4-FFF2-40B4-BE49-F238E27FC236}">
                <a16:creationId xmlns:a16="http://schemas.microsoft.com/office/drawing/2014/main" id="{E845FD79-1D5A-217E-B44B-301F06F06F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5477" y="1291590"/>
            <a:ext cx="5313045" cy="2895600"/>
          </a:xfrm>
          <a:prstGeom prst="rect">
            <a:avLst/>
          </a:prstGeom>
          <a:noFill/>
          <a:ln>
            <a:noFill/>
          </a:ln>
        </p:spPr>
      </p:pic>
      <p:sp>
        <p:nvSpPr>
          <p:cNvPr id="3" name="Slide Number Placeholder 2">
            <a:extLst>
              <a:ext uri="{FF2B5EF4-FFF2-40B4-BE49-F238E27FC236}">
                <a16:creationId xmlns:a16="http://schemas.microsoft.com/office/drawing/2014/main" id="{F2F37F68-7DD0-1464-D69E-2190EAF1D8FB}"/>
              </a:ext>
            </a:extLst>
          </p:cNvPr>
          <p:cNvSpPr>
            <a:spLocks noGrp="1"/>
          </p:cNvSpPr>
          <p:nvPr>
            <p:ph type="sldNum" sz="quarter" idx="4"/>
          </p:nvPr>
        </p:nvSpPr>
        <p:spPr/>
        <p:txBody>
          <a:bodyPr/>
          <a:lstStyle/>
          <a:p>
            <a:fld id="{E799917D-C393-4154-A33B-00DAE610A4FD}" type="slidenum">
              <a:rPr lang="en-US" smtClean="0"/>
              <a:pPr/>
              <a:t>24</a:t>
            </a:fld>
            <a:endParaRPr lang="en-US"/>
          </a:p>
        </p:txBody>
      </p:sp>
      <p:sp>
        <p:nvSpPr>
          <p:cNvPr id="5" name="TextBox 4">
            <a:extLst>
              <a:ext uri="{FF2B5EF4-FFF2-40B4-BE49-F238E27FC236}">
                <a16:creationId xmlns:a16="http://schemas.microsoft.com/office/drawing/2014/main" id="{D8906A67-AFE7-0ADE-E7B0-5FCA6A6D413F}"/>
              </a:ext>
            </a:extLst>
          </p:cNvPr>
          <p:cNvSpPr txBox="1"/>
          <p:nvPr/>
        </p:nvSpPr>
        <p:spPr>
          <a:xfrm>
            <a:off x="10583" y="4835723"/>
            <a:ext cx="1768433"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4056040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C5F3BD91-283C-D80D-62CC-E34B9CE8A9D9}"/>
              </a:ext>
            </a:extLst>
          </p:cNvPr>
          <p:cNvSpPr/>
          <p:nvPr/>
        </p:nvSpPr>
        <p:spPr>
          <a:xfrm>
            <a:off x="-298689" y="1788364"/>
            <a:ext cx="9748926" cy="1435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1">
            <a:extLst>
              <a:ext uri="{FF2B5EF4-FFF2-40B4-BE49-F238E27FC236}">
                <a16:creationId xmlns:a16="http://schemas.microsoft.com/office/drawing/2014/main" id="{A04A1886-7B78-A742-BEB0-C144146BD9E7}"/>
              </a:ext>
            </a:extLst>
          </p:cNvPr>
          <p:cNvSpPr txBox="1"/>
          <p:nvPr/>
        </p:nvSpPr>
        <p:spPr>
          <a:xfrm>
            <a:off x="761872" y="2005343"/>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sym typeface="Bebas Neue"/>
              </a:rPr>
              <a:t>VGGNETS</a:t>
            </a:r>
            <a:endParaRPr lang="en-US" sz="5500">
              <a:solidFill>
                <a:srgbClr val="5A2B66"/>
              </a:solidFill>
              <a:latin typeface="Oswald Medium"/>
            </a:endParaRPr>
          </a:p>
        </p:txBody>
      </p:sp>
      <p:sp>
        <p:nvSpPr>
          <p:cNvPr id="2" name="Slide Number Placeholder 1">
            <a:extLst>
              <a:ext uri="{FF2B5EF4-FFF2-40B4-BE49-F238E27FC236}">
                <a16:creationId xmlns:a16="http://schemas.microsoft.com/office/drawing/2014/main" id="{BFF92245-FE78-BC5A-6D1D-2F4B3F4AB824}"/>
              </a:ext>
            </a:extLst>
          </p:cNvPr>
          <p:cNvSpPr>
            <a:spLocks noGrp="1"/>
          </p:cNvSpPr>
          <p:nvPr>
            <p:ph type="sldNum" sz="quarter" idx="4"/>
          </p:nvPr>
        </p:nvSpPr>
        <p:spPr/>
        <p:txBody>
          <a:bodyPr/>
          <a:lstStyle/>
          <a:p>
            <a:fld id="{E799917D-C393-4154-A33B-00DAE610A4FD}" type="slidenum">
              <a:rPr lang="en-US" smtClean="0"/>
              <a:pPr/>
              <a:t>25</a:t>
            </a:fld>
            <a:endParaRPr lang="en-US"/>
          </a:p>
        </p:txBody>
      </p:sp>
    </p:spTree>
    <p:extLst>
      <p:ext uri="{BB962C8B-B14F-4D97-AF65-F5344CB8AC3E}">
        <p14:creationId xmlns:p14="http://schemas.microsoft.com/office/powerpoint/2010/main" val="242690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302465" y="375787"/>
            <a:ext cx="9840747" cy="8070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1672235" y="370355"/>
            <a:ext cx="5799526"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sym typeface="Bebas Neue"/>
              </a:rPr>
              <a:t>VGG</a:t>
            </a:r>
            <a:r>
              <a:rPr lang="en-US" sz="5500">
                <a:solidFill>
                  <a:srgbClr val="5A2B66"/>
                </a:solidFill>
                <a:latin typeface="Oswald Medium"/>
                <a:sym typeface="Bebas Neue"/>
              </a:rPr>
              <a:t>NETS</a:t>
            </a:r>
            <a:endParaRPr lang="en-US" sz="5500">
              <a:solidFill>
                <a:srgbClr val="5A2B66"/>
              </a:solidFill>
              <a:latin typeface="Oswald Medium"/>
            </a:endParaRPr>
          </a:p>
        </p:txBody>
      </p:sp>
      <p:sp>
        <p:nvSpPr>
          <p:cNvPr id="2" name="Hộp Văn bản 1">
            <a:extLst>
              <a:ext uri="{FF2B5EF4-FFF2-40B4-BE49-F238E27FC236}">
                <a16:creationId xmlns:a16="http://schemas.microsoft.com/office/drawing/2014/main" id="{CC33BFF9-C8AB-E7B2-75C9-9D596C765A3B}"/>
              </a:ext>
            </a:extLst>
          </p:cNvPr>
          <p:cNvSpPr txBox="1"/>
          <p:nvPr/>
        </p:nvSpPr>
        <p:spPr>
          <a:xfrm>
            <a:off x="740163" y="2252547"/>
            <a:ext cx="52034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Montserrat" panose="00000500000000000000" pitchFamily="2" charset="0"/>
              <a:cs typeface="Times New Roman"/>
            </a:endParaRPr>
          </a:p>
        </p:txBody>
      </p:sp>
      <p:sp>
        <p:nvSpPr>
          <p:cNvPr id="3" name="Rectangle: Rounded Corners 4">
            <a:extLst>
              <a:ext uri="{FF2B5EF4-FFF2-40B4-BE49-F238E27FC236}">
                <a16:creationId xmlns:a16="http://schemas.microsoft.com/office/drawing/2014/main" id="{C9387AAB-A5A2-2793-9AE9-01FA6D9E926C}"/>
              </a:ext>
            </a:extLst>
          </p:cNvPr>
          <p:cNvSpPr/>
          <p:nvPr/>
        </p:nvSpPr>
        <p:spPr>
          <a:xfrm>
            <a:off x="324469" y="1561793"/>
            <a:ext cx="4106920" cy="3063994"/>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800">
              <a:solidFill>
                <a:schemeClr val="accent6">
                  <a:lumMod val="10000"/>
                </a:schemeClr>
              </a:solidFill>
              <a:latin typeface="Montserrat" panose="00000500000000000000" pitchFamily="2" charset="0"/>
              <a:ea typeface="Calibri" panose="020F0502020204030204" pitchFamily="34" charset="0"/>
              <a:cs typeface="Times New Roman"/>
            </a:endParaRPr>
          </a:p>
          <a:p>
            <a:pPr marL="285750" indent="-285750">
              <a:buFont typeface="Arial" panose="020B0604020202020204" pitchFamily="34" charset="0"/>
              <a:buChar char="•"/>
            </a:pPr>
            <a:r>
              <a:rPr lang="en-US" sz="1800">
                <a:solidFill>
                  <a:schemeClr val="accent6">
                    <a:lumMod val="10000"/>
                  </a:schemeClr>
                </a:solidFill>
                <a:latin typeface="Montserrat" panose="00000500000000000000" pitchFamily="2" charset="0"/>
                <a:ea typeface="Calibri" panose="020F0502020204030204" pitchFamily="34" charset="0"/>
                <a:cs typeface="Times New Roman"/>
              </a:rPr>
              <a:t>Visual Geometry Group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là</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kiến</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trúc</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mạng</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lưới</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thần</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kinh</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tích</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chập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với</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nhiều</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lớp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a:t>
            </a:r>
          </a:p>
          <a:p>
            <a:pPr marL="285750" indent="-285750">
              <a:buFont typeface="Arial" panose="020B0604020202020204" pitchFamily="34" charset="0"/>
              <a:buChar char="•"/>
            </a:pPr>
            <a:endParaRPr lang="en-US" sz="1800">
              <a:solidFill>
                <a:schemeClr val="accent6">
                  <a:lumMod val="10000"/>
                </a:schemeClr>
              </a:solidFill>
              <a:latin typeface="Montserrat" panose="00000500000000000000" pitchFamily="2" charset="0"/>
              <a:ea typeface="Calibri" panose="020F0502020204030204" pitchFamily="34" charset="0"/>
              <a:cs typeface="Times New Roman"/>
            </a:endParaRPr>
          </a:p>
          <a:p>
            <a:pPr marL="285750" indent="-285750">
              <a:buFont typeface="Arial" panose="020B0604020202020204" pitchFamily="34" charset="0"/>
              <a:buChar char="•"/>
            </a:pP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Kiến</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trúc</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VGG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là</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cơ</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sở</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của</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các</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mô</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hình</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nhận</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dạng</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đối</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tượng</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được</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phát</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triển</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dựa</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trên</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các</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tác</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vụ</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và</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bộ</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dữ</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liệu</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ngoài</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ImageNet.</a:t>
            </a:r>
            <a:endPar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endParaRPr>
          </a:p>
        </p:txBody>
      </p:sp>
      <p:sp>
        <p:nvSpPr>
          <p:cNvPr id="9" name="Rectangle: Rounded Corners 4">
            <a:extLst>
              <a:ext uri="{FF2B5EF4-FFF2-40B4-BE49-F238E27FC236}">
                <a16:creationId xmlns:a16="http://schemas.microsoft.com/office/drawing/2014/main" id="{91305CE1-F5BB-9DCD-BC15-BB798ABA321C}"/>
              </a:ext>
            </a:extLst>
          </p:cNvPr>
          <p:cNvSpPr/>
          <p:nvPr/>
        </p:nvSpPr>
        <p:spPr>
          <a:xfrm>
            <a:off x="4712612" y="1561794"/>
            <a:ext cx="4145204" cy="3063993"/>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800">
              <a:solidFill>
                <a:schemeClr val="accent6">
                  <a:lumMod val="10000"/>
                </a:schemeClr>
              </a:solidFill>
              <a:latin typeface="Montserrat" panose="00000500000000000000" pitchFamily="2" charset="0"/>
              <a:ea typeface="+mn-lt"/>
              <a:cs typeface="+mn-lt"/>
            </a:endParaRPr>
          </a:p>
          <a:p>
            <a:pPr marL="285750" indent="-285750">
              <a:buFont typeface="Arial" panose="020B0604020202020204" pitchFamily="34" charset="0"/>
              <a:buChar char="•"/>
            </a:pPr>
            <a:r>
              <a:rPr lang="en-US" sz="1800">
                <a:solidFill>
                  <a:schemeClr val="accent6">
                    <a:lumMod val="10000"/>
                  </a:schemeClr>
                </a:solidFill>
                <a:latin typeface="Montserrat" panose="00000500000000000000" pitchFamily="2" charset="0"/>
                <a:ea typeface="+mn-lt"/>
                <a:cs typeface="+mn-lt"/>
              </a:rPr>
              <a:t>Bao </a:t>
            </a:r>
            <a:r>
              <a:rPr lang="en-US" sz="1800" err="1">
                <a:solidFill>
                  <a:schemeClr val="accent6">
                    <a:lumMod val="10000"/>
                  </a:schemeClr>
                </a:solidFill>
                <a:latin typeface="Montserrat" panose="00000500000000000000" pitchFamily="2" charset="0"/>
                <a:ea typeface="+mn-lt"/>
                <a:cs typeface="+mn-lt"/>
              </a:rPr>
              <a:t>gồm</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các</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khối</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trong</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đó</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mỗi</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khối</a:t>
            </a:r>
            <a:r>
              <a:rPr lang="en-US" sz="1800">
                <a:solidFill>
                  <a:schemeClr val="accent6">
                    <a:lumMod val="10000"/>
                  </a:schemeClr>
                </a:solidFill>
                <a:latin typeface="Montserrat" panose="00000500000000000000" pitchFamily="2" charset="0"/>
                <a:ea typeface="+mn-lt"/>
                <a:cs typeface="+mn-lt"/>
              </a:rPr>
              <a:t> bao </a:t>
            </a:r>
            <a:r>
              <a:rPr lang="en-US" sz="1800" err="1">
                <a:solidFill>
                  <a:schemeClr val="accent6">
                    <a:lumMod val="10000"/>
                  </a:schemeClr>
                </a:solidFill>
                <a:latin typeface="Montserrat" panose="00000500000000000000" pitchFamily="2" charset="0"/>
                <a:ea typeface="+mn-lt"/>
                <a:cs typeface="+mn-lt"/>
              </a:rPr>
              <a:t>gồm</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các</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lớp</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tích</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chập</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và</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lớp</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gộp</a:t>
            </a:r>
            <a:r>
              <a:rPr lang="en-US" sz="1800">
                <a:solidFill>
                  <a:schemeClr val="accent6">
                    <a:lumMod val="10000"/>
                  </a:schemeClr>
                </a:solidFill>
                <a:latin typeface="Montserrat" panose="00000500000000000000" pitchFamily="2" charset="0"/>
                <a:ea typeface="+mn-lt"/>
                <a:cs typeface="+mn-lt"/>
              </a:rPr>
              <a:t>.</a:t>
            </a:r>
          </a:p>
          <a:p>
            <a:pPr marL="285750" indent="-285750">
              <a:buFont typeface="Arial" panose="020B0604020202020204" pitchFamily="34" charset="0"/>
              <a:buChar char="•"/>
            </a:pPr>
            <a:endParaRPr lang="en-US" sz="1800">
              <a:solidFill>
                <a:schemeClr val="accent6">
                  <a:lumMod val="10000"/>
                </a:schemeClr>
              </a:solidFill>
              <a:latin typeface="Montserrat" panose="00000500000000000000" pitchFamily="2" charset="0"/>
              <a:ea typeface="+mn-lt"/>
              <a:cs typeface="+mn-lt"/>
            </a:endParaRPr>
          </a:p>
          <a:p>
            <a:pPr marL="285750" indent="-285750">
              <a:buFont typeface="Arial" panose="020B0604020202020204" pitchFamily="34" charset="0"/>
              <a:buChar char="•"/>
            </a:pPr>
            <a:r>
              <a:rPr lang="en-US" sz="1800">
                <a:solidFill>
                  <a:schemeClr val="accent6">
                    <a:lumMod val="10000"/>
                  </a:schemeClr>
                </a:solidFill>
                <a:latin typeface="Montserrat" panose="00000500000000000000" pitchFamily="2" charset="0"/>
                <a:ea typeface="+mn-lt"/>
                <a:cs typeface="+mn-lt"/>
              </a:rPr>
              <a:t>VGG </a:t>
            </a:r>
            <a:r>
              <a:rPr lang="en-US" sz="1800" err="1">
                <a:solidFill>
                  <a:schemeClr val="accent6">
                    <a:lumMod val="10000"/>
                  </a:schemeClr>
                </a:solidFill>
                <a:latin typeface="Montserrat" panose="00000500000000000000" pitchFamily="2" charset="0"/>
                <a:ea typeface="+mn-lt"/>
                <a:cs typeface="+mn-lt"/>
              </a:rPr>
              <a:t>có</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kích</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thước</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chuẩn</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hóa</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đầu</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vào</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là</a:t>
            </a:r>
            <a:r>
              <a:rPr lang="en-US" sz="1800">
                <a:solidFill>
                  <a:schemeClr val="accent6">
                    <a:lumMod val="10000"/>
                  </a:schemeClr>
                </a:solidFill>
                <a:latin typeface="Montserrat" panose="00000500000000000000" pitchFamily="2" charset="0"/>
                <a:ea typeface="+mn-lt"/>
                <a:cs typeface="+mn-lt"/>
              </a:rPr>
              <a:t> 224 x 224, </a:t>
            </a:r>
            <a:r>
              <a:rPr lang="en-US" sz="1800" err="1">
                <a:solidFill>
                  <a:schemeClr val="accent6">
                    <a:lumMod val="10000"/>
                  </a:schemeClr>
                </a:solidFill>
                <a:latin typeface="Montserrat" panose="00000500000000000000" pitchFamily="2" charset="0"/>
                <a:ea typeface="+mn-lt"/>
                <a:cs typeface="+mn-lt"/>
              </a:rPr>
              <a:t>lớp</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tiền</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xử</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lý</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lấy</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hình</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ảnh</a:t>
            </a:r>
            <a:r>
              <a:rPr lang="en-US" sz="1800">
                <a:solidFill>
                  <a:schemeClr val="accent6">
                    <a:lumMod val="10000"/>
                  </a:schemeClr>
                </a:solidFill>
                <a:latin typeface="Montserrat" panose="00000500000000000000" pitchFamily="2" charset="0"/>
                <a:ea typeface="+mn-lt"/>
                <a:cs typeface="+mn-lt"/>
              </a:rPr>
              <a:t> RGB </a:t>
            </a:r>
            <a:r>
              <a:rPr lang="en-US" sz="1800" err="1">
                <a:solidFill>
                  <a:schemeClr val="accent6">
                    <a:lumMod val="10000"/>
                  </a:schemeClr>
                </a:solidFill>
                <a:latin typeface="Montserrat" panose="00000500000000000000" pitchFamily="2" charset="0"/>
                <a:ea typeface="+mn-lt"/>
                <a:cs typeface="+mn-lt"/>
              </a:rPr>
              <a:t>với</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các</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giá</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trị</a:t>
            </a:r>
            <a:r>
              <a:rPr lang="en-US" sz="1800">
                <a:solidFill>
                  <a:schemeClr val="accent6">
                    <a:lumMod val="10000"/>
                  </a:schemeClr>
                </a:solidFill>
                <a:latin typeface="Montserrat" panose="00000500000000000000" pitchFamily="2" charset="0"/>
                <a:ea typeface="+mn-lt"/>
                <a:cs typeface="+mn-lt"/>
              </a:rPr>
              <a:t> pixel</a:t>
            </a:r>
          </a:p>
        </p:txBody>
      </p:sp>
      <p:sp>
        <p:nvSpPr>
          <p:cNvPr id="4" name="Slide Number Placeholder 3">
            <a:extLst>
              <a:ext uri="{FF2B5EF4-FFF2-40B4-BE49-F238E27FC236}">
                <a16:creationId xmlns:a16="http://schemas.microsoft.com/office/drawing/2014/main" id="{E986DB3F-37E4-5CAC-D17C-6E2C49880BFC}"/>
              </a:ext>
            </a:extLst>
          </p:cNvPr>
          <p:cNvSpPr>
            <a:spLocks noGrp="1"/>
          </p:cNvSpPr>
          <p:nvPr>
            <p:ph type="sldNum" sz="quarter" idx="4"/>
          </p:nvPr>
        </p:nvSpPr>
        <p:spPr/>
        <p:txBody>
          <a:bodyPr/>
          <a:lstStyle/>
          <a:p>
            <a:fld id="{E799917D-C393-4154-A33B-00DAE610A4FD}" type="slidenum">
              <a:rPr lang="en-US" smtClean="0"/>
              <a:pPr/>
              <a:t>26</a:t>
            </a:fld>
            <a:endParaRPr lang="en-US"/>
          </a:p>
        </p:txBody>
      </p:sp>
    </p:spTree>
    <p:extLst>
      <p:ext uri="{BB962C8B-B14F-4D97-AF65-F5344CB8AC3E}">
        <p14:creationId xmlns:p14="http://schemas.microsoft.com/office/powerpoint/2010/main" val="19127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ình ảnh 10" descr="Ảnh có chứa văn bản&#10;&#10;Mô tả được tự động tạo">
            <a:extLst>
              <a:ext uri="{FF2B5EF4-FFF2-40B4-BE49-F238E27FC236}">
                <a16:creationId xmlns:a16="http://schemas.microsoft.com/office/drawing/2014/main" id="{036AE76E-9AE1-CC86-9407-6C9F7CA63FED}"/>
              </a:ext>
            </a:extLst>
          </p:cNvPr>
          <p:cNvPicPr>
            <a:picLocks noChangeAspect="1"/>
          </p:cNvPicPr>
          <p:nvPr/>
        </p:nvPicPr>
        <p:blipFill>
          <a:blip r:embed="rId3"/>
          <a:stretch>
            <a:fillRect/>
          </a:stretch>
        </p:blipFill>
        <p:spPr>
          <a:xfrm>
            <a:off x="113781" y="1163592"/>
            <a:ext cx="8916437" cy="2816315"/>
          </a:xfrm>
          <a:prstGeom prst="rect">
            <a:avLst/>
          </a:prstGeom>
        </p:spPr>
      </p:pic>
      <p:sp>
        <p:nvSpPr>
          <p:cNvPr id="6" name="Rectangle 1">
            <a:extLst>
              <a:ext uri="{FF2B5EF4-FFF2-40B4-BE49-F238E27FC236}">
                <a16:creationId xmlns:a16="http://schemas.microsoft.com/office/drawing/2014/main" id="{A385DE95-272F-FADC-D8FC-E7D6172F8B5B}"/>
              </a:ext>
            </a:extLst>
          </p:cNvPr>
          <p:cNvSpPr/>
          <p:nvPr/>
        </p:nvSpPr>
        <p:spPr>
          <a:xfrm>
            <a:off x="-305658" y="215490"/>
            <a:ext cx="9748926" cy="786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1630153" y="215490"/>
            <a:ext cx="5970501"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sym typeface="Bebas Neue"/>
              </a:rPr>
              <a:t>VGG16</a:t>
            </a:r>
            <a:endParaRPr lang="en-US" sz="5500">
              <a:solidFill>
                <a:srgbClr val="5A2B66"/>
              </a:solidFill>
              <a:latin typeface="Oswald Medium"/>
            </a:endParaRPr>
          </a:p>
        </p:txBody>
      </p:sp>
      <p:sp>
        <p:nvSpPr>
          <p:cNvPr id="2" name="Rectangle: Rounded Corners 4">
            <a:extLst>
              <a:ext uri="{FF2B5EF4-FFF2-40B4-BE49-F238E27FC236}">
                <a16:creationId xmlns:a16="http://schemas.microsoft.com/office/drawing/2014/main" id="{0716DD4D-8220-C9DA-3DB2-78A551CCAF40}"/>
              </a:ext>
            </a:extLst>
          </p:cNvPr>
          <p:cNvSpPr/>
          <p:nvPr/>
        </p:nvSpPr>
        <p:spPr>
          <a:xfrm>
            <a:off x="191632" y="4141774"/>
            <a:ext cx="8847541" cy="639348"/>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solidFill>
                  <a:schemeClr val="accent6">
                    <a:lumMod val="10000"/>
                  </a:schemeClr>
                </a:solidFill>
                <a:latin typeface="Montserrat" panose="00000500000000000000" pitchFamily="2" charset="0"/>
                <a:ea typeface="Calibri" panose="020F0502020204030204" pitchFamily="34" charset="0"/>
                <a:cs typeface="Times New Roman"/>
              </a:rPr>
              <a:t>VGG16 bao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gồm</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13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lớp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tích</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chập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và</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3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lớp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fully connected</a:t>
            </a:r>
            <a:endParaRPr lang="en-US" sz="1800">
              <a:solidFill>
                <a:schemeClr val="accent6">
                  <a:lumMod val="10000"/>
                </a:schemeClr>
              </a:solidFill>
              <a:effectLst/>
              <a:latin typeface="Montserrat" panose="00000500000000000000" pitchFamily="2" charset="0"/>
              <a:ea typeface="Calibri" panose="020F0502020204030204" pitchFamily="34" charset="0"/>
              <a:cs typeface="Times New Roman"/>
            </a:endParaRPr>
          </a:p>
        </p:txBody>
      </p:sp>
      <p:sp>
        <p:nvSpPr>
          <p:cNvPr id="3" name="Slide Number Placeholder 2">
            <a:extLst>
              <a:ext uri="{FF2B5EF4-FFF2-40B4-BE49-F238E27FC236}">
                <a16:creationId xmlns:a16="http://schemas.microsoft.com/office/drawing/2014/main" id="{B8DBDBFF-A6D9-0468-0B96-009E2366C570}"/>
              </a:ext>
            </a:extLst>
          </p:cNvPr>
          <p:cNvSpPr>
            <a:spLocks noGrp="1"/>
          </p:cNvSpPr>
          <p:nvPr>
            <p:ph type="sldNum" sz="quarter" idx="4"/>
          </p:nvPr>
        </p:nvSpPr>
        <p:spPr/>
        <p:txBody>
          <a:bodyPr/>
          <a:lstStyle/>
          <a:p>
            <a:fld id="{E799917D-C393-4154-A33B-00DAE610A4FD}" type="slidenum">
              <a:rPr lang="en-US" smtClean="0"/>
              <a:pPr/>
              <a:t>27</a:t>
            </a:fld>
            <a:endParaRPr lang="en-US"/>
          </a:p>
        </p:txBody>
      </p:sp>
      <p:sp>
        <p:nvSpPr>
          <p:cNvPr id="7" name="TextBox 6">
            <a:extLst>
              <a:ext uri="{FF2B5EF4-FFF2-40B4-BE49-F238E27FC236}">
                <a16:creationId xmlns:a16="http://schemas.microsoft.com/office/drawing/2014/main" id="{B10B1130-AB20-41D7-67D0-48083C9F3D61}"/>
              </a:ext>
            </a:extLst>
          </p:cNvPr>
          <p:cNvSpPr txBox="1"/>
          <p:nvPr/>
        </p:nvSpPr>
        <p:spPr>
          <a:xfrm>
            <a:off x="10583" y="4835723"/>
            <a:ext cx="2063385"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nttuan8.com</a:t>
            </a:r>
          </a:p>
        </p:txBody>
      </p:sp>
    </p:spTree>
    <p:extLst>
      <p:ext uri="{BB962C8B-B14F-4D97-AF65-F5344CB8AC3E}">
        <p14:creationId xmlns:p14="http://schemas.microsoft.com/office/powerpoint/2010/main" val="2559092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194B7648-D03F-00E1-2C6F-A333B739CF49}"/>
              </a:ext>
            </a:extLst>
          </p:cNvPr>
          <p:cNvSpPr>
            <a:spLocks noGrp="1"/>
          </p:cNvSpPr>
          <p:nvPr>
            <p:ph type="body" idx="1"/>
          </p:nvPr>
        </p:nvSpPr>
        <p:spPr>
          <a:xfrm>
            <a:off x="669629" y="2362331"/>
            <a:ext cx="6112041" cy="1827458"/>
          </a:xfrm>
        </p:spPr>
        <p:txBody>
          <a:bodyPr/>
          <a:lstStyle/>
          <a:p>
            <a:endParaRPr lang="vi-VN"/>
          </a:p>
        </p:txBody>
      </p:sp>
      <p:sp>
        <p:nvSpPr>
          <p:cNvPr id="6" name="Rectangle 1">
            <a:extLst>
              <a:ext uri="{FF2B5EF4-FFF2-40B4-BE49-F238E27FC236}">
                <a16:creationId xmlns:a16="http://schemas.microsoft.com/office/drawing/2014/main" id="{A385DE95-272F-FADC-D8FC-E7D6172F8B5B}"/>
              </a:ext>
            </a:extLst>
          </p:cNvPr>
          <p:cNvSpPr/>
          <p:nvPr/>
        </p:nvSpPr>
        <p:spPr>
          <a:xfrm>
            <a:off x="-5863" y="245514"/>
            <a:ext cx="9153958" cy="11233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793337" y="363112"/>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sym typeface="Bebas Neue"/>
              </a:rPr>
              <a:t>VGG19</a:t>
            </a:r>
            <a:endParaRPr lang="en-US" sz="5500">
              <a:solidFill>
                <a:srgbClr val="5A2B66"/>
              </a:solidFill>
              <a:latin typeface="Oswald Medium"/>
            </a:endParaRPr>
          </a:p>
        </p:txBody>
      </p:sp>
      <p:pic>
        <p:nvPicPr>
          <p:cNvPr id="3" name="Hình ảnh 3">
            <a:extLst>
              <a:ext uri="{FF2B5EF4-FFF2-40B4-BE49-F238E27FC236}">
                <a16:creationId xmlns:a16="http://schemas.microsoft.com/office/drawing/2014/main" id="{8560C9C0-BD9D-BDED-6745-37A8D9A58949}"/>
              </a:ext>
            </a:extLst>
          </p:cNvPr>
          <p:cNvPicPr>
            <a:picLocks noChangeAspect="1"/>
          </p:cNvPicPr>
          <p:nvPr/>
        </p:nvPicPr>
        <p:blipFill>
          <a:blip r:embed="rId3"/>
          <a:stretch>
            <a:fillRect/>
          </a:stretch>
        </p:blipFill>
        <p:spPr>
          <a:xfrm>
            <a:off x="1668326" y="1486505"/>
            <a:ext cx="5805577" cy="2635948"/>
          </a:xfrm>
          <a:prstGeom prst="rect">
            <a:avLst/>
          </a:prstGeom>
        </p:spPr>
      </p:pic>
      <p:sp>
        <p:nvSpPr>
          <p:cNvPr id="4" name="Rectangle: Rounded Corners 4">
            <a:extLst>
              <a:ext uri="{FF2B5EF4-FFF2-40B4-BE49-F238E27FC236}">
                <a16:creationId xmlns:a16="http://schemas.microsoft.com/office/drawing/2014/main" id="{1B427D23-F194-3FCE-224F-3DDE3A60582B}"/>
              </a:ext>
            </a:extLst>
          </p:cNvPr>
          <p:cNvSpPr/>
          <p:nvPr/>
        </p:nvSpPr>
        <p:spPr>
          <a:xfrm>
            <a:off x="147343" y="4323553"/>
            <a:ext cx="8847541" cy="569653"/>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solidFill>
                  <a:schemeClr val="accent6">
                    <a:lumMod val="10000"/>
                  </a:schemeClr>
                </a:solidFill>
                <a:latin typeface="Montserrat" panose="00000500000000000000" pitchFamily="2" charset="0"/>
                <a:ea typeface="Calibri" panose="020F0502020204030204" pitchFamily="34" charset="0"/>
                <a:cs typeface="Times New Roman"/>
              </a:rPr>
              <a:t>VGG19 bao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gồm</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16 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lớp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tích</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chập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và</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3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lớp</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fully connected </a:t>
            </a:r>
            <a:r>
              <a:rPr lang="en-US" sz="1800" err="1">
                <a:solidFill>
                  <a:schemeClr val="accent6">
                    <a:lumMod val="10000"/>
                  </a:schemeClr>
                </a:solidFill>
                <a:latin typeface="Montserrat" panose="00000500000000000000" pitchFamily="2" charset="0"/>
                <a:ea typeface="Calibri" panose="020F0502020204030204" pitchFamily="34" charset="0"/>
                <a:cs typeface="Times New Roman"/>
              </a:rPr>
              <a:t>và</a:t>
            </a:r>
            <a:r>
              <a:rPr lang="en-US" sz="1800">
                <a:solidFill>
                  <a:schemeClr val="accent6">
                    <a:lumMod val="10000"/>
                  </a:schemeClr>
                </a:solidFill>
                <a:latin typeface="Montserrat" panose="00000500000000000000" pitchFamily="2" charset="0"/>
                <a:ea typeface="Calibri" panose="020F0502020204030204" pitchFamily="34" charset="0"/>
                <a:cs typeface="Times New Roman"/>
              </a:rPr>
              <a:t> 5 pooling layers. </a:t>
            </a:r>
            <a:endParaRPr lang="en-US" sz="1800">
              <a:solidFill>
                <a:schemeClr val="accent6">
                  <a:lumMod val="10000"/>
                </a:schemeClr>
              </a:solidFill>
              <a:effectLst/>
              <a:latin typeface="Montserrat" panose="00000500000000000000" pitchFamily="2" charset="0"/>
              <a:ea typeface="Calibri" panose="020F0502020204030204" pitchFamily="34" charset="0"/>
              <a:cs typeface="Times New Roman"/>
            </a:endParaRPr>
          </a:p>
        </p:txBody>
      </p:sp>
      <p:sp>
        <p:nvSpPr>
          <p:cNvPr id="5" name="Slide Number Placeholder 4">
            <a:extLst>
              <a:ext uri="{FF2B5EF4-FFF2-40B4-BE49-F238E27FC236}">
                <a16:creationId xmlns:a16="http://schemas.microsoft.com/office/drawing/2014/main" id="{972547BD-CA6F-D5F4-11D2-83B1D638B245}"/>
              </a:ext>
            </a:extLst>
          </p:cNvPr>
          <p:cNvSpPr>
            <a:spLocks noGrp="1"/>
          </p:cNvSpPr>
          <p:nvPr>
            <p:ph type="sldNum" sz="quarter" idx="4"/>
          </p:nvPr>
        </p:nvSpPr>
        <p:spPr/>
        <p:txBody>
          <a:bodyPr/>
          <a:lstStyle/>
          <a:p>
            <a:fld id="{E799917D-C393-4154-A33B-00DAE610A4FD}" type="slidenum">
              <a:rPr lang="en-US" smtClean="0"/>
              <a:pPr/>
              <a:t>28</a:t>
            </a:fld>
            <a:endParaRPr lang="en-US"/>
          </a:p>
        </p:txBody>
      </p:sp>
      <p:sp>
        <p:nvSpPr>
          <p:cNvPr id="9" name="TextBox 8">
            <a:extLst>
              <a:ext uri="{FF2B5EF4-FFF2-40B4-BE49-F238E27FC236}">
                <a16:creationId xmlns:a16="http://schemas.microsoft.com/office/drawing/2014/main" id="{D2BE5C50-B927-F336-3123-C8C0E146B2F5}"/>
              </a:ext>
            </a:extLst>
          </p:cNvPr>
          <p:cNvSpPr txBox="1"/>
          <p:nvPr/>
        </p:nvSpPr>
        <p:spPr>
          <a:xfrm>
            <a:off x="10583" y="4835723"/>
            <a:ext cx="2116285"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medium.com</a:t>
            </a:r>
          </a:p>
        </p:txBody>
      </p:sp>
    </p:spTree>
    <p:extLst>
      <p:ext uri="{BB962C8B-B14F-4D97-AF65-F5344CB8AC3E}">
        <p14:creationId xmlns:p14="http://schemas.microsoft.com/office/powerpoint/2010/main" val="427580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3410" y="1832416"/>
            <a:ext cx="9153958" cy="136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357772" y="2045583"/>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ResNet50</a:t>
            </a:r>
          </a:p>
        </p:txBody>
      </p:sp>
      <p:sp>
        <p:nvSpPr>
          <p:cNvPr id="2" name="Slide Number Placeholder 1">
            <a:extLst>
              <a:ext uri="{FF2B5EF4-FFF2-40B4-BE49-F238E27FC236}">
                <a16:creationId xmlns:a16="http://schemas.microsoft.com/office/drawing/2014/main" id="{66A68087-9885-563F-7B66-694D300666A5}"/>
              </a:ext>
            </a:extLst>
          </p:cNvPr>
          <p:cNvSpPr>
            <a:spLocks noGrp="1"/>
          </p:cNvSpPr>
          <p:nvPr>
            <p:ph type="sldNum" sz="quarter" idx="4"/>
          </p:nvPr>
        </p:nvSpPr>
        <p:spPr/>
        <p:txBody>
          <a:bodyPr/>
          <a:lstStyle/>
          <a:p>
            <a:fld id="{E799917D-C393-4154-A33B-00DAE610A4FD}" type="slidenum">
              <a:rPr lang="en-US" smtClean="0"/>
              <a:pPr/>
              <a:t>29</a:t>
            </a:fld>
            <a:endParaRPr lang="en-US"/>
          </a:p>
        </p:txBody>
      </p:sp>
    </p:spTree>
    <p:extLst>
      <p:ext uri="{BB962C8B-B14F-4D97-AF65-F5344CB8AC3E}">
        <p14:creationId xmlns:p14="http://schemas.microsoft.com/office/powerpoint/2010/main" val="140523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5" name="Google Shape;771;p61">
            <a:extLst>
              <a:ext uri="{FF2B5EF4-FFF2-40B4-BE49-F238E27FC236}">
                <a16:creationId xmlns:a16="http://schemas.microsoft.com/office/drawing/2014/main" id="{0A06B22D-F3D3-3485-3487-E213715A3474}"/>
              </a:ext>
            </a:extLst>
          </p:cNvPr>
          <p:cNvSpPr/>
          <p:nvPr/>
        </p:nvSpPr>
        <p:spPr>
          <a:xfrm rot="948683">
            <a:off x="-748942" y="3739243"/>
            <a:ext cx="4104462" cy="1553562"/>
          </a:xfrm>
          <a:custGeom>
            <a:avLst/>
            <a:gdLst/>
            <a:ahLst/>
            <a:cxnLst/>
            <a:rect l="l" t="t" r="r" b="b"/>
            <a:pathLst>
              <a:path w="78693" h="24834" extrusionOk="0">
                <a:moveTo>
                  <a:pt x="1096" y="1"/>
                </a:moveTo>
                <a:cubicBezTo>
                  <a:pt x="802" y="1"/>
                  <a:pt x="508" y="3"/>
                  <a:pt x="214" y="8"/>
                </a:cubicBezTo>
                <a:lnTo>
                  <a:pt x="0" y="8"/>
                </a:lnTo>
                <a:lnTo>
                  <a:pt x="0" y="12300"/>
                </a:lnTo>
                <a:cubicBezTo>
                  <a:pt x="2120" y="11892"/>
                  <a:pt x="4299" y="11658"/>
                  <a:pt x="6458" y="11580"/>
                </a:cubicBezTo>
                <a:cubicBezTo>
                  <a:pt x="6953" y="11566"/>
                  <a:pt x="7449" y="11559"/>
                  <a:pt x="7944" y="11559"/>
                </a:cubicBezTo>
                <a:cubicBezTo>
                  <a:pt x="9510" y="11559"/>
                  <a:pt x="11076" y="11632"/>
                  <a:pt x="12643" y="11794"/>
                </a:cubicBezTo>
                <a:cubicBezTo>
                  <a:pt x="14976" y="12028"/>
                  <a:pt x="17291" y="12417"/>
                  <a:pt x="19586" y="12961"/>
                </a:cubicBezTo>
                <a:cubicBezTo>
                  <a:pt x="22056" y="13545"/>
                  <a:pt x="24507" y="14303"/>
                  <a:pt x="26879" y="15217"/>
                </a:cubicBezTo>
                <a:cubicBezTo>
                  <a:pt x="29369" y="16151"/>
                  <a:pt x="31781" y="17240"/>
                  <a:pt x="34134" y="18485"/>
                </a:cubicBezTo>
                <a:lnTo>
                  <a:pt x="35982" y="19457"/>
                </a:lnTo>
                <a:lnTo>
                  <a:pt x="36993" y="19983"/>
                </a:lnTo>
                <a:cubicBezTo>
                  <a:pt x="37343" y="20177"/>
                  <a:pt x="37693" y="20333"/>
                  <a:pt x="38024" y="20508"/>
                </a:cubicBezTo>
                <a:cubicBezTo>
                  <a:pt x="39405" y="21169"/>
                  <a:pt x="40805" y="21772"/>
                  <a:pt x="42264" y="22316"/>
                </a:cubicBezTo>
                <a:cubicBezTo>
                  <a:pt x="43684" y="22861"/>
                  <a:pt x="45162" y="23308"/>
                  <a:pt x="46640" y="23697"/>
                </a:cubicBezTo>
                <a:cubicBezTo>
                  <a:pt x="48118" y="24086"/>
                  <a:pt x="49616" y="24359"/>
                  <a:pt x="51113" y="24553"/>
                </a:cubicBezTo>
                <a:cubicBezTo>
                  <a:pt x="52491" y="24741"/>
                  <a:pt x="53877" y="24833"/>
                  <a:pt x="55264" y="24833"/>
                </a:cubicBezTo>
                <a:cubicBezTo>
                  <a:pt x="56755" y="24833"/>
                  <a:pt x="58248" y="24726"/>
                  <a:pt x="59729" y="24514"/>
                </a:cubicBezTo>
                <a:cubicBezTo>
                  <a:pt x="62200" y="24145"/>
                  <a:pt x="64592" y="23483"/>
                  <a:pt x="66906" y="22530"/>
                </a:cubicBezTo>
                <a:cubicBezTo>
                  <a:pt x="68754" y="21772"/>
                  <a:pt x="70524" y="20838"/>
                  <a:pt x="72216" y="19769"/>
                </a:cubicBezTo>
                <a:cubicBezTo>
                  <a:pt x="73461" y="18971"/>
                  <a:pt x="74667" y="18096"/>
                  <a:pt x="75834" y="17182"/>
                </a:cubicBezTo>
                <a:cubicBezTo>
                  <a:pt x="76767" y="16404"/>
                  <a:pt x="77487" y="15782"/>
                  <a:pt x="77954" y="15354"/>
                </a:cubicBezTo>
                <a:lnTo>
                  <a:pt x="78693" y="14692"/>
                </a:lnTo>
                <a:lnTo>
                  <a:pt x="77837" y="15237"/>
                </a:lnTo>
                <a:cubicBezTo>
                  <a:pt x="77292" y="15587"/>
                  <a:pt x="76456" y="16093"/>
                  <a:pt x="75386" y="16696"/>
                </a:cubicBezTo>
                <a:cubicBezTo>
                  <a:pt x="74103" y="17415"/>
                  <a:pt x="72780" y="18077"/>
                  <a:pt x="71419" y="18660"/>
                </a:cubicBezTo>
                <a:cubicBezTo>
                  <a:pt x="69668" y="19438"/>
                  <a:pt x="67859" y="20041"/>
                  <a:pt x="66012" y="20508"/>
                </a:cubicBezTo>
                <a:cubicBezTo>
                  <a:pt x="63925" y="21015"/>
                  <a:pt x="61784" y="21287"/>
                  <a:pt x="59623" y="21287"/>
                </a:cubicBezTo>
                <a:cubicBezTo>
                  <a:pt x="59548" y="21287"/>
                  <a:pt x="59474" y="21286"/>
                  <a:pt x="59399" y="21286"/>
                </a:cubicBezTo>
                <a:cubicBezTo>
                  <a:pt x="56987" y="21266"/>
                  <a:pt x="54595" y="20936"/>
                  <a:pt x="52280" y="20255"/>
                </a:cubicBezTo>
                <a:cubicBezTo>
                  <a:pt x="51074" y="19905"/>
                  <a:pt x="49908" y="19496"/>
                  <a:pt x="48760" y="18991"/>
                </a:cubicBezTo>
                <a:cubicBezTo>
                  <a:pt x="47593" y="18485"/>
                  <a:pt x="46465" y="17921"/>
                  <a:pt x="45356" y="17299"/>
                </a:cubicBezTo>
                <a:cubicBezTo>
                  <a:pt x="44248" y="16657"/>
                  <a:pt x="43178" y="15976"/>
                  <a:pt x="42128" y="15237"/>
                </a:cubicBezTo>
                <a:cubicBezTo>
                  <a:pt x="41875" y="15042"/>
                  <a:pt x="41603" y="14867"/>
                  <a:pt x="41350" y="14673"/>
                </a:cubicBezTo>
                <a:lnTo>
                  <a:pt x="40591" y="14109"/>
                </a:lnTo>
                <a:lnTo>
                  <a:pt x="40183" y="13778"/>
                </a:lnTo>
                <a:lnTo>
                  <a:pt x="40066" y="13700"/>
                </a:lnTo>
                <a:lnTo>
                  <a:pt x="40047" y="13681"/>
                </a:lnTo>
                <a:lnTo>
                  <a:pt x="39988" y="13642"/>
                </a:lnTo>
                <a:lnTo>
                  <a:pt x="39774" y="13486"/>
                </a:lnTo>
                <a:lnTo>
                  <a:pt x="38899" y="12825"/>
                </a:lnTo>
                <a:cubicBezTo>
                  <a:pt x="36487" y="11075"/>
                  <a:pt x="33978" y="9480"/>
                  <a:pt x="31392" y="8041"/>
                </a:cubicBezTo>
                <a:cubicBezTo>
                  <a:pt x="28766" y="6601"/>
                  <a:pt x="26063" y="5337"/>
                  <a:pt x="23281" y="4248"/>
                </a:cubicBezTo>
                <a:cubicBezTo>
                  <a:pt x="20597" y="3198"/>
                  <a:pt x="17836" y="2342"/>
                  <a:pt x="15015" y="1661"/>
                </a:cubicBezTo>
                <a:cubicBezTo>
                  <a:pt x="12429" y="1039"/>
                  <a:pt x="9803" y="592"/>
                  <a:pt x="7138" y="319"/>
                </a:cubicBezTo>
                <a:cubicBezTo>
                  <a:pt x="5135" y="116"/>
                  <a:pt x="3117"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1;p61">
            <a:extLst>
              <a:ext uri="{FF2B5EF4-FFF2-40B4-BE49-F238E27FC236}">
                <a16:creationId xmlns:a16="http://schemas.microsoft.com/office/drawing/2014/main" id="{3EC07862-D2B8-0E27-0766-4634F8B5B73B}"/>
              </a:ext>
            </a:extLst>
          </p:cNvPr>
          <p:cNvSpPr/>
          <p:nvPr/>
        </p:nvSpPr>
        <p:spPr>
          <a:xfrm rot="11987114">
            <a:off x="6220638" y="-255612"/>
            <a:ext cx="4104462" cy="1553562"/>
          </a:xfrm>
          <a:custGeom>
            <a:avLst/>
            <a:gdLst/>
            <a:ahLst/>
            <a:cxnLst/>
            <a:rect l="l" t="t" r="r" b="b"/>
            <a:pathLst>
              <a:path w="78693" h="24834" extrusionOk="0">
                <a:moveTo>
                  <a:pt x="1096" y="1"/>
                </a:moveTo>
                <a:cubicBezTo>
                  <a:pt x="802" y="1"/>
                  <a:pt x="508" y="3"/>
                  <a:pt x="214" y="8"/>
                </a:cubicBezTo>
                <a:lnTo>
                  <a:pt x="0" y="8"/>
                </a:lnTo>
                <a:lnTo>
                  <a:pt x="0" y="12300"/>
                </a:lnTo>
                <a:cubicBezTo>
                  <a:pt x="2120" y="11892"/>
                  <a:pt x="4299" y="11658"/>
                  <a:pt x="6458" y="11580"/>
                </a:cubicBezTo>
                <a:cubicBezTo>
                  <a:pt x="6953" y="11566"/>
                  <a:pt x="7449" y="11559"/>
                  <a:pt x="7944" y="11559"/>
                </a:cubicBezTo>
                <a:cubicBezTo>
                  <a:pt x="9510" y="11559"/>
                  <a:pt x="11076" y="11632"/>
                  <a:pt x="12643" y="11794"/>
                </a:cubicBezTo>
                <a:cubicBezTo>
                  <a:pt x="14976" y="12028"/>
                  <a:pt x="17291" y="12417"/>
                  <a:pt x="19586" y="12961"/>
                </a:cubicBezTo>
                <a:cubicBezTo>
                  <a:pt x="22056" y="13545"/>
                  <a:pt x="24507" y="14303"/>
                  <a:pt x="26879" y="15217"/>
                </a:cubicBezTo>
                <a:cubicBezTo>
                  <a:pt x="29369" y="16151"/>
                  <a:pt x="31781" y="17240"/>
                  <a:pt x="34134" y="18485"/>
                </a:cubicBezTo>
                <a:lnTo>
                  <a:pt x="35982" y="19457"/>
                </a:lnTo>
                <a:lnTo>
                  <a:pt x="36993" y="19983"/>
                </a:lnTo>
                <a:cubicBezTo>
                  <a:pt x="37343" y="20177"/>
                  <a:pt x="37693" y="20333"/>
                  <a:pt x="38024" y="20508"/>
                </a:cubicBezTo>
                <a:cubicBezTo>
                  <a:pt x="39405" y="21169"/>
                  <a:pt x="40805" y="21772"/>
                  <a:pt x="42264" y="22316"/>
                </a:cubicBezTo>
                <a:cubicBezTo>
                  <a:pt x="43684" y="22861"/>
                  <a:pt x="45162" y="23308"/>
                  <a:pt x="46640" y="23697"/>
                </a:cubicBezTo>
                <a:cubicBezTo>
                  <a:pt x="48118" y="24086"/>
                  <a:pt x="49616" y="24359"/>
                  <a:pt x="51113" y="24553"/>
                </a:cubicBezTo>
                <a:cubicBezTo>
                  <a:pt x="52491" y="24741"/>
                  <a:pt x="53877" y="24833"/>
                  <a:pt x="55264" y="24833"/>
                </a:cubicBezTo>
                <a:cubicBezTo>
                  <a:pt x="56755" y="24833"/>
                  <a:pt x="58248" y="24726"/>
                  <a:pt x="59729" y="24514"/>
                </a:cubicBezTo>
                <a:cubicBezTo>
                  <a:pt x="62200" y="24145"/>
                  <a:pt x="64592" y="23483"/>
                  <a:pt x="66906" y="22530"/>
                </a:cubicBezTo>
                <a:cubicBezTo>
                  <a:pt x="68754" y="21772"/>
                  <a:pt x="70524" y="20838"/>
                  <a:pt x="72216" y="19769"/>
                </a:cubicBezTo>
                <a:cubicBezTo>
                  <a:pt x="73461" y="18971"/>
                  <a:pt x="74667" y="18096"/>
                  <a:pt x="75834" y="17182"/>
                </a:cubicBezTo>
                <a:cubicBezTo>
                  <a:pt x="76767" y="16404"/>
                  <a:pt x="77487" y="15782"/>
                  <a:pt x="77954" y="15354"/>
                </a:cubicBezTo>
                <a:lnTo>
                  <a:pt x="78693" y="14692"/>
                </a:lnTo>
                <a:lnTo>
                  <a:pt x="77837" y="15237"/>
                </a:lnTo>
                <a:cubicBezTo>
                  <a:pt x="77292" y="15587"/>
                  <a:pt x="76456" y="16093"/>
                  <a:pt x="75386" y="16696"/>
                </a:cubicBezTo>
                <a:cubicBezTo>
                  <a:pt x="74103" y="17415"/>
                  <a:pt x="72780" y="18077"/>
                  <a:pt x="71419" y="18660"/>
                </a:cubicBezTo>
                <a:cubicBezTo>
                  <a:pt x="69668" y="19438"/>
                  <a:pt x="67859" y="20041"/>
                  <a:pt x="66012" y="20508"/>
                </a:cubicBezTo>
                <a:cubicBezTo>
                  <a:pt x="63925" y="21015"/>
                  <a:pt x="61784" y="21287"/>
                  <a:pt x="59623" y="21287"/>
                </a:cubicBezTo>
                <a:cubicBezTo>
                  <a:pt x="59548" y="21287"/>
                  <a:pt x="59474" y="21286"/>
                  <a:pt x="59399" y="21286"/>
                </a:cubicBezTo>
                <a:cubicBezTo>
                  <a:pt x="56987" y="21266"/>
                  <a:pt x="54595" y="20936"/>
                  <a:pt x="52280" y="20255"/>
                </a:cubicBezTo>
                <a:cubicBezTo>
                  <a:pt x="51074" y="19905"/>
                  <a:pt x="49908" y="19496"/>
                  <a:pt x="48760" y="18991"/>
                </a:cubicBezTo>
                <a:cubicBezTo>
                  <a:pt x="47593" y="18485"/>
                  <a:pt x="46465" y="17921"/>
                  <a:pt x="45356" y="17299"/>
                </a:cubicBezTo>
                <a:cubicBezTo>
                  <a:pt x="44248" y="16657"/>
                  <a:pt x="43178" y="15976"/>
                  <a:pt x="42128" y="15237"/>
                </a:cubicBezTo>
                <a:cubicBezTo>
                  <a:pt x="41875" y="15042"/>
                  <a:pt x="41603" y="14867"/>
                  <a:pt x="41350" y="14673"/>
                </a:cubicBezTo>
                <a:lnTo>
                  <a:pt x="40591" y="14109"/>
                </a:lnTo>
                <a:lnTo>
                  <a:pt x="40183" y="13778"/>
                </a:lnTo>
                <a:lnTo>
                  <a:pt x="40066" y="13700"/>
                </a:lnTo>
                <a:lnTo>
                  <a:pt x="40047" y="13681"/>
                </a:lnTo>
                <a:lnTo>
                  <a:pt x="39988" y="13642"/>
                </a:lnTo>
                <a:lnTo>
                  <a:pt x="39774" y="13486"/>
                </a:lnTo>
                <a:lnTo>
                  <a:pt x="38899" y="12825"/>
                </a:lnTo>
                <a:cubicBezTo>
                  <a:pt x="36487" y="11075"/>
                  <a:pt x="33978" y="9480"/>
                  <a:pt x="31392" y="8041"/>
                </a:cubicBezTo>
                <a:cubicBezTo>
                  <a:pt x="28766" y="6601"/>
                  <a:pt x="26063" y="5337"/>
                  <a:pt x="23281" y="4248"/>
                </a:cubicBezTo>
                <a:cubicBezTo>
                  <a:pt x="20597" y="3198"/>
                  <a:pt x="17836" y="2342"/>
                  <a:pt x="15015" y="1661"/>
                </a:cubicBezTo>
                <a:cubicBezTo>
                  <a:pt x="12429" y="1039"/>
                  <a:pt x="9803" y="592"/>
                  <a:pt x="7138" y="319"/>
                </a:cubicBezTo>
                <a:cubicBezTo>
                  <a:pt x="5135" y="116"/>
                  <a:pt x="3117"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CEA8971A-BA72-945E-3632-E1D5B3A6F280}"/>
              </a:ext>
            </a:extLst>
          </p:cNvPr>
          <p:cNvSpPr>
            <a:spLocks noGrp="1"/>
          </p:cNvSpPr>
          <p:nvPr>
            <p:ph type="sldNum" sz="quarter" idx="16"/>
          </p:nvPr>
        </p:nvSpPr>
        <p:spPr/>
        <p:txBody>
          <a:bodyPr/>
          <a:lstStyle/>
          <a:p>
            <a:fld id="{E799917D-C393-4154-A33B-00DAE610A4FD}" type="slidenum">
              <a:rPr lang="en-US" smtClean="0"/>
              <a:pPr/>
              <a:t>3</a:t>
            </a:fld>
            <a:endParaRPr lang="en-US"/>
          </a:p>
        </p:txBody>
      </p:sp>
      <p:sp>
        <p:nvSpPr>
          <p:cNvPr id="8" name="Google Shape;208;p32">
            <a:extLst>
              <a:ext uri="{FF2B5EF4-FFF2-40B4-BE49-F238E27FC236}">
                <a16:creationId xmlns:a16="http://schemas.microsoft.com/office/drawing/2014/main" id="{C128D561-E20E-1810-AF83-B53D19C55644}"/>
              </a:ext>
            </a:extLst>
          </p:cNvPr>
          <p:cNvSpPr txBox="1">
            <a:spLocks/>
          </p:cNvSpPr>
          <p:nvPr/>
        </p:nvSpPr>
        <p:spPr>
          <a:xfrm>
            <a:off x="321127" y="1245870"/>
            <a:ext cx="8501746" cy="26131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Oswald Medium" pitchFamily="2" charset="0"/>
                <a:ea typeface="Bebas Neue"/>
                <a:cs typeface="Bebas Neue"/>
                <a:sym typeface="Bebas Neu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US" sz="3800">
                <a:ea typeface="Roboto Medium" panose="02000000000000000000" pitchFamily="2" charset="0"/>
                <a:cs typeface="Archivo Narrow Medium" pitchFamily="2" charset="0"/>
              </a:rPr>
              <a:t>BREAST CANCER HISTOLOGY IMAGES CLASSIFICATION: TRAINING FROM SCRATCH OR TRANSFER LEARNING?</a:t>
            </a:r>
          </a:p>
          <a:p>
            <a:endParaRPr lang="en-US" sz="3800">
              <a:ea typeface="Roboto Medium" panose="02000000000000000000" pitchFamily="2" charset="0"/>
              <a:cs typeface="Archivo Narrow Medium" pitchFamily="2" charset="0"/>
            </a:endParaRPr>
          </a:p>
        </p:txBody>
      </p:sp>
      <p:sp>
        <p:nvSpPr>
          <p:cNvPr id="9" name="Title 8">
            <a:extLst>
              <a:ext uri="{FF2B5EF4-FFF2-40B4-BE49-F238E27FC236}">
                <a16:creationId xmlns:a16="http://schemas.microsoft.com/office/drawing/2014/main" id="{693D7149-3F72-80F1-903B-1CB47174F734}"/>
              </a:ext>
            </a:extLst>
          </p:cNvPr>
          <p:cNvSpPr>
            <a:spLocks noGrp="1"/>
          </p:cNvSpPr>
          <p:nvPr>
            <p:ph type="title"/>
          </p:nvPr>
        </p:nvSpPr>
        <p:spPr/>
        <p:txBody>
          <a:bodyPr/>
          <a:lstStyle/>
          <a:p>
            <a:r>
              <a:rPr lang="en-US" err="1"/>
              <a:t>Tên</a:t>
            </a:r>
            <a:r>
              <a:rPr lang="en-US"/>
              <a:t> </a:t>
            </a:r>
            <a:r>
              <a:rPr lang="en-US" err="1"/>
              <a:t>bài</a:t>
            </a:r>
            <a:r>
              <a:rPr lang="en-US"/>
              <a:t> </a:t>
            </a:r>
            <a:r>
              <a:rPr lang="en-US" err="1"/>
              <a:t>báo</a:t>
            </a:r>
            <a:endParaRPr lang="en-US"/>
          </a:p>
        </p:txBody>
      </p:sp>
      <p:sp>
        <p:nvSpPr>
          <p:cNvPr id="11" name="TextBox 10">
            <a:extLst>
              <a:ext uri="{FF2B5EF4-FFF2-40B4-BE49-F238E27FC236}">
                <a16:creationId xmlns:a16="http://schemas.microsoft.com/office/drawing/2014/main" id="{341C39CD-2F01-FEF5-D2C4-DCB8F68DE14D}"/>
              </a:ext>
            </a:extLst>
          </p:cNvPr>
          <p:cNvSpPr txBox="1"/>
          <p:nvPr/>
        </p:nvSpPr>
        <p:spPr>
          <a:xfrm>
            <a:off x="0" y="4835723"/>
            <a:ext cx="4315605" cy="307777"/>
          </a:xfrm>
          <a:prstGeom prst="rect">
            <a:avLst/>
          </a:prstGeom>
          <a:noFill/>
        </p:spPr>
        <p:txBody>
          <a:bodyPr wrap="none" rtlCol="0">
            <a:spAutoFit/>
          </a:bodyPr>
          <a:lstStyle/>
          <a:p>
            <a:r>
              <a:rPr lang="en-US" i="1" err="1">
                <a:solidFill>
                  <a:schemeClr val="bg1">
                    <a:lumMod val="10000"/>
                  </a:schemeClr>
                </a:solidFill>
                <a:latin typeface="Montserrat" panose="00000500000000000000" pitchFamily="2" charset="0"/>
              </a:rPr>
              <a:t>Nguồn</a:t>
            </a:r>
            <a:r>
              <a:rPr lang="en-US" i="1">
                <a:solidFill>
                  <a:schemeClr val="bg1">
                    <a:lumMod val="10000"/>
                  </a:schemeClr>
                </a:solidFill>
                <a:latin typeface="Montserrat" panose="00000500000000000000" pitchFamily="2" charset="0"/>
              </a:rPr>
              <a:t>: https://doi.org/10.1016/j.icte.2018.10.007</a:t>
            </a:r>
          </a:p>
        </p:txBody>
      </p:sp>
      <p:sp>
        <p:nvSpPr>
          <p:cNvPr id="12" name="Google Shape;224;p34">
            <a:extLst>
              <a:ext uri="{FF2B5EF4-FFF2-40B4-BE49-F238E27FC236}">
                <a16:creationId xmlns:a16="http://schemas.microsoft.com/office/drawing/2014/main" id="{F72B7BF0-B5B2-83E1-53A0-D55C3C95B6F9}"/>
              </a:ext>
            </a:extLst>
          </p:cNvPr>
          <p:cNvSpPr txBox="1">
            <a:spLocks/>
          </p:cNvSpPr>
          <p:nvPr/>
        </p:nvSpPr>
        <p:spPr>
          <a:xfrm>
            <a:off x="2055127" y="3334129"/>
            <a:ext cx="4817204"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sz="2000" err="1">
                <a:solidFill>
                  <a:schemeClr val="tx1"/>
                </a:solidFill>
              </a:rPr>
              <a:t>Tác</a:t>
            </a:r>
            <a:r>
              <a:rPr lang="en-US" sz="2000">
                <a:solidFill>
                  <a:schemeClr val="tx1"/>
                </a:solidFill>
              </a:rPr>
              <a:t> </a:t>
            </a:r>
            <a:r>
              <a:rPr lang="en-US" sz="2000" err="1">
                <a:solidFill>
                  <a:schemeClr val="tx1"/>
                </a:solidFill>
              </a:rPr>
              <a:t>giả</a:t>
            </a:r>
            <a:r>
              <a:rPr lang="en-US" sz="2000">
                <a:solidFill>
                  <a:schemeClr val="tx1"/>
                </a:solidFill>
              </a:rPr>
              <a:t>: Rajesh Mehra, Shallu</a:t>
            </a:r>
          </a:p>
        </p:txBody>
      </p:sp>
      <p:sp>
        <p:nvSpPr>
          <p:cNvPr id="13" name="Google Shape;224;p34">
            <a:extLst>
              <a:ext uri="{FF2B5EF4-FFF2-40B4-BE49-F238E27FC236}">
                <a16:creationId xmlns:a16="http://schemas.microsoft.com/office/drawing/2014/main" id="{8C13A489-11E9-F26B-0A59-568EFED6CB84}"/>
              </a:ext>
            </a:extLst>
          </p:cNvPr>
          <p:cNvSpPr txBox="1">
            <a:spLocks/>
          </p:cNvSpPr>
          <p:nvPr/>
        </p:nvSpPr>
        <p:spPr>
          <a:xfrm>
            <a:off x="434154" y="3925941"/>
            <a:ext cx="8275692" cy="447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r>
              <a:rPr lang="en-US" err="1">
                <a:solidFill>
                  <a:schemeClr val="tx1"/>
                </a:solidFill>
              </a:rPr>
              <a:t>Bài</a:t>
            </a:r>
            <a:r>
              <a:rPr lang="en-US">
                <a:solidFill>
                  <a:schemeClr val="tx1"/>
                </a:solidFill>
              </a:rPr>
              <a:t> </a:t>
            </a:r>
            <a:r>
              <a:rPr lang="en-US" err="1">
                <a:solidFill>
                  <a:schemeClr val="tx1"/>
                </a:solidFill>
              </a:rPr>
              <a:t>viết</a:t>
            </a:r>
            <a:r>
              <a:rPr lang="en-US">
                <a:solidFill>
                  <a:schemeClr val="tx1"/>
                </a:solidFill>
              </a:rPr>
              <a:t> </a:t>
            </a:r>
            <a:r>
              <a:rPr lang="en-US" err="1">
                <a:solidFill>
                  <a:schemeClr val="tx1"/>
                </a:solidFill>
              </a:rPr>
              <a:t>được</a:t>
            </a:r>
            <a:r>
              <a:rPr lang="en-US">
                <a:solidFill>
                  <a:schemeClr val="tx1"/>
                </a:solidFill>
              </a:rPr>
              <a:t> </a:t>
            </a:r>
            <a:r>
              <a:rPr lang="en-US" err="1">
                <a:solidFill>
                  <a:schemeClr val="tx1"/>
                </a:solidFill>
              </a:rPr>
              <a:t>chấp</a:t>
            </a:r>
            <a:r>
              <a:rPr lang="en-US">
                <a:solidFill>
                  <a:schemeClr val="tx1"/>
                </a:solidFill>
              </a:rPr>
              <a:t> </a:t>
            </a:r>
            <a:r>
              <a:rPr lang="en-US" err="1">
                <a:solidFill>
                  <a:schemeClr val="tx1"/>
                </a:solidFill>
              </a:rPr>
              <a:t>thuận</a:t>
            </a:r>
            <a:r>
              <a:rPr lang="en-US">
                <a:solidFill>
                  <a:schemeClr val="tx1"/>
                </a:solidFill>
              </a:rPr>
              <a:t> 15/10/2018 </a:t>
            </a:r>
            <a:r>
              <a:rPr lang="en-US" err="1">
                <a:solidFill>
                  <a:schemeClr val="tx1"/>
                </a:solidFill>
              </a:rPr>
              <a:t>và</a:t>
            </a:r>
            <a:r>
              <a:rPr lang="en-US">
                <a:solidFill>
                  <a:schemeClr val="tx1"/>
                </a:solidFill>
              </a:rPr>
              <a:t> </a:t>
            </a:r>
            <a:r>
              <a:rPr lang="en-US" err="1">
                <a:solidFill>
                  <a:schemeClr val="tx1"/>
                </a:solidFill>
              </a:rPr>
              <a:t>đăng</a:t>
            </a:r>
            <a:r>
              <a:rPr lang="en-US">
                <a:solidFill>
                  <a:schemeClr val="tx1"/>
                </a:solidFill>
              </a:rPr>
              <a:t> </a:t>
            </a:r>
            <a:r>
              <a:rPr lang="en-US" err="1">
                <a:solidFill>
                  <a:schemeClr val="tx1"/>
                </a:solidFill>
              </a:rPr>
              <a:t>tải</a:t>
            </a:r>
            <a:r>
              <a:rPr lang="en-US">
                <a:solidFill>
                  <a:schemeClr val="tx1"/>
                </a:solidFill>
              </a:rPr>
              <a:t> </a:t>
            </a:r>
            <a:r>
              <a:rPr lang="en-US" err="1">
                <a:solidFill>
                  <a:schemeClr val="tx1"/>
                </a:solidFill>
              </a:rPr>
              <a:t>trên</a:t>
            </a:r>
            <a:r>
              <a:rPr lang="en-US">
                <a:solidFill>
                  <a:schemeClr val="tx1"/>
                </a:solidFill>
              </a:rPr>
              <a:t> </a:t>
            </a:r>
            <a:r>
              <a:rPr lang="en-US" err="1">
                <a:solidFill>
                  <a:schemeClr val="tx1"/>
                </a:solidFill>
              </a:rPr>
              <a:t>tạp</a:t>
            </a:r>
            <a:r>
              <a:rPr lang="en-US">
                <a:solidFill>
                  <a:schemeClr val="tx1"/>
                </a:solidFill>
              </a:rPr>
              <a:t> </a:t>
            </a:r>
            <a:r>
              <a:rPr lang="en-US" err="1">
                <a:solidFill>
                  <a:schemeClr val="tx1"/>
                </a:solidFill>
              </a:rPr>
              <a:t>chí</a:t>
            </a:r>
            <a:r>
              <a:rPr lang="en-US">
                <a:solidFill>
                  <a:schemeClr val="tx1"/>
                </a:solidFill>
              </a:rPr>
              <a:t> ICT Express </a:t>
            </a:r>
          </a:p>
        </p:txBody>
      </p:sp>
    </p:spTree>
    <p:extLst>
      <p:ext uri="{BB962C8B-B14F-4D97-AF65-F5344CB8AC3E}">
        <p14:creationId xmlns:p14="http://schemas.microsoft.com/office/powerpoint/2010/main" val="1284623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9958" y="240887"/>
            <a:ext cx="9254626" cy="7406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430330" y="175395"/>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ResNet50</a:t>
            </a:r>
          </a:p>
        </p:txBody>
      </p:sp>
      <p:pic>
        <p:nvPicPr>
          <p:cNvPr id="3" name="Hình ảnh 3">
            <a:extLst>
              <a:ext uri="{FF2B5EF4-FFF2-40B4-BE49-F238E27FC236}">
                <a16:creationId xmlns:a16="http://schemas.microsoft.com/office/drawing/2014/main" id="{5ABA8BE4-8DB7-8970-2AE4-C5C296AE4997}"/>
              </a:ext>
            </a:extLst>
          </p:cNvPr>
          <p:cNvPicPr>
            <a:picLocks noChangeAspect="1"/>
          </p:cNvPicPr>
          <p:nvPr/>
        </p:nvPicPr>
        <p:blipFill>
          <a:blip r:embed="rId3"/>
          <a:stretch>
            <a:fillRect/>
          </a:stretch>
        </p:blipFill>
        <p:spPr>
          <a:xfrm>
            <a:off x="146167" y="1179606"/>
            <a:ext cx="8851665" cy="2810663"/>
          </a:xfrm>
          <a:prstGeom prst="rect">
            <a:avLst/>
          </a:prstGeom>
        </p:spPr>
      </p:pic>
      <p:sp>
        <p:nvSpPr>
          <p:cNvPr id="4" name="Rectangle: Rounded Corners 4">
            <a:extLst>
              <a:ext uri="{FF2B5EF4-FFF2-40B4-BE49-F238E27FC236}">
                <a16:creationId xmlns:a16="http://schemas.microsoft.com/office/drawing/2014/main" id="{D85DFFB4-FE7A-FA5E-303C-5872F6195383}"/>
              </a:ext>
            </a:extLst>
          </p:cNvPr>
          <p:cNvSpPr/>
          <p:nvPr/>
        </p:nvSpPr>
        <p:spPr>
          <a:xfrm>
            <a:off x="80524" y="4240127"/>
            <a:ext cx="8972991" cy="569653"/>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solidFill>
                  <a:schemeClr val="accent6">
                    <a:lumMod val="10000"/>
                  </a:schemeClr>
                </a:solidFill>
                <a:latin typeface="Montserrat" panose="00000500000000000000" pitchFamily="2" charset="0"/>
                <a:ea typeface="+mn-lt"/>
                <a:cs typeface="+mn-lt"/>
              </a:rPr>
              <a:t>Residual Network </a:t>
            </a:r>
            <a:r>
              <a:rPr lang="en-US" sz="1800" err="1">
                <a:solidFill>
                  <a:schemeClr val="accent6">
                    <a:lumMod val="10000"/>
                  </a:schemeClr>
                </a:solidFill>
                <a:latin typeface="Montserrat" panose="00000500000000000000" pitchFamily="2" charset="0"/>
                <a:ea typeface="+mn-lt"/>
                <a:cs typeface="+mn-lt"/>
              </a:rPr>
              <a:t>là</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mạng</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được</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thiết</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kế</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để</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làm</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việc</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với</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hàng</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trăm</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hàng</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nghìn</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lớp</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tích</a:t>
            </a:r>
            <a:r>
              <a:rPr lang="en-US" sz="1800">
                <a:solidFill>
                  <a:schemeClr val="accent6">
                    <a:lumMod val="10000"/>
                  </a:schemeClr>
                </a:solidFill>
                <a:latin typeface="Montserrat" panose="00000500000000000000" pitchFamily="2" charset="0"/>
                <a:ea typeface="+mn-lt"/>
                <a:cs typeface="+mn-lt"/>
              </a:rPr>
              <a:t> </a:t>
            </a:r>
            <a:r>
              <a:rPr lang="en-US" sz="1800" err="1">
                <a:solidFill>
                  <a:schemeClr val="accent6">
                    <a:lumMod val="10000"/>
                  </a:schemeClr>
                </a:solidFill>
                <a:latin typeface="Montserrat" panose="00000500000000000000" pitchFamily="2" charset="0"/>
                <a:ea typeface="+mn-lt"/>
                <a:cs typeface="+mn-lt"/>
              </a:rPr>
              <a:t>chập</a:t>
            </a:r>
            <a:r>
              <a:rPr lang="en-US" sz="1800">
                <a:solidFill>
                  <a:schemeClr val="accent6">
                    <a:lumMod val="10000"/>
                  </a:schemeClr>
                </a:solidFill>
                <a:latin typeface="Montserrat" panose="00000500000000000000" pitchFamily="2" charset="0"/>
                <a:ea typeface="+mn-lt"/>
                <a:cs typeface="+mn-lt"/>
              </a:rPr>
              <a:t>.</a:t>
            </a:r>
            <a:endParaRPr lang="en-US" sz="1800">
              <a:solidFill>
                <a:schemeClr val="accent6">
                  <a:lumMod val="10000"/>
                </a:schemeClr>
              </a:solidFill>
              <a:effectLst/>
              <a:latin typeface="Montserrat" panose="00000500000000000000" pitchFamily="2" charset="0"/>
              <a:ea typeface="Calibri" panose="020F0502020204030204" pitchFamily="34" charset="0"/>
              <a:cs typeface="Times New Roman"/>
            </a:endParaRPr>
          </a:p>
        </p:txBody>
      </p:sp>
      <p:sp>
        <p:nvSpPr>
          <p:cNvPr id="2" name="Slide Number Placeholder 1">
            <a:extLst>
              <a:ext uri="{FF2B5EF4-FFF2-40B4-BE49-F238E27FC236}">
                <a16:creationId xmlns:a16="http://schemas.microsoft.com/office/drawing/2014/main" id="{1827C3B5-DAFF-6C08-F29E-DA1BCC3A68FD}"/>
              </a:ext>
            </a:extLst>
          </p:cNvPr>
          <p:cNvSpPr>
            <a:spLocks noGrp="1"/>
          </p:cNvSpPr>
          <p:nvPr>
            <p:ph type="sldNum" sz="quarter" idx="4"/>
          </p:nvPr>
        </p:nvSpPr>
        <p:spPr/>
        <p:txBody>
          <a:bodyPr/>
          <a:lstStyle/>
          <a:p>
            <a:fld id="{E799917D-C393-4154-A33B-00DAE610A4FD}" type="slidenum">
              <a:rPr lang="en-US" smtClean="0"/>
              <a:pPr/>
              <a:t>30</a:t>
            </a:fld>
            <a:endParaRPr lang="en-US"/>
          </a:p>
        </p:txBody>
      </p:sp>
      <p:sp>
        <p:nvSpPr>
          <p:cNvPr id="7" name="TextBox 6">
            <a:extLst>
              <a:ext uri="{FF2B5EF4-FFF2-40B4-BE49-F238E27FC236}">
                <a16:creationId xmlns:a16="http://schemas.microsoft.com/office/drawing/2014/main" id="{3D6EDFC1-9CB4-76FE-A57D-DAF46092425C}"/>
              </a:ext>
            </a:extLst>
          </p:cNvPr>
          <p:cNvSpPr txBox="1"/>
          <p:nvPr/>
        </p:nvSpPr>
        <p:spPr>
          <a:xfrm>
            <a:off x="10583" y="4835723"/>
            <a:ext cx="1768433"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67916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194B7648-D03F-00E1-2C6F-A333B739CF49}"/>
              </a:ext>
            </a:extLst>
          </p:cNvPr>
          <p:cNvSpPr>
            <a:spLocks noGrp="1"/>
          </p:cNvSpPr>
          <p:nvPr>
            <p:ph type="body" idx="1"/>
          </p:nvPr>
        </p:nvSpPr>
        <p:spPr>
          <a:xfrm>
            <a:off x="1262038" y="3149886"/>
            <a:ext cx="6112041" cy="1827458"/>
          </a:xfrm>
        </p:spPr>
        <p:txBody>
          <a:bodyPr/>
          <a:lstStyle/>
          <a:p>
            <a:endParaRPr lang="vi-VN"/>
          </a:p>
        </p:txBody>
      </p:sp>
      <p:sp>
        <p:nvSpPr>
          <p:cNvPr id="6" name="Rectangle 1">
            <a:extLst>
              <a:ext uri="{FF2B5EF4-FFF2-40B4-BE49-F238E27FC236}">
                <a16:creationId xmlns:a16="http://schemas.microsoft.com/office/drawing/2014/main" id="{A385DE95-272F-FADC-D8FC-E7D6172F8B5B}"/>
              </a:ext>
            </a:extLst>
          </p:cNvPr>
          <p:cNvSpPr/>
          <p:nvPr/>
        </p:nvSpPr>
        <p:spPr>
          <a:xfrm>
            <a:off x="-10380" y="473361"/>
            <a:ext cx="9154379" cy="938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274138" y="544171"/>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ResNet50</a:t>
            </a:r>
          </a:p>
        </p:txBody>
      </p:sp>
      <p:pic>
        <p:nvPicPr>
          <p:cNvPr id="4" name="Hình ảnh 4">
            <a:extLst>
              <a:ext uri="{FF2B5EF4-FFF2-40B4-BE49-F238E27FC236}">
                <a16:creationId xmlns:a16="http://schemas.microsoft.com/office/drawing/2014/main" id="{3160F51D-2F7F-6F4F-94AB-B614C1D7C4C6}"/>
              </a:ext>
            </a:extLst>
          </p:cNvPr>
          <p:cNvPicPr>
            <a:picLocks noChangeAspect="1"/>
          </p:cNvPicPr>
          <p:nvPr/>
        </p:nvPicPr>
        <p:blipFill>
          <a:blip r:embed="rId3"/>
          <a:stretch>
            <a:fillRect/>
          </a:stretch>
        </p:blipFill>
        <p:spPr>
          <a:xfrm>
            <a:off x="1637523" y="1553700"/>
            <a:ext cx="5858571" cy="3384899"/>
          </a:xfrm>
          <a:prstGeom prst="rect">
            <a:avLst/>
          </a:prstGeom>
        </p:spPr>
      </p:pic>
      <p:sp>
        <p:nvSpPr>
          <p:cNvPr id="3" name="Slide Number Placeholder 2">
            <a:extLst>
              <a:ext uri="{FF2B5EF4-FFF2-40B4-BE49-F238E27FC236}">
                <a16:creationId xmlns:a16="http://schemas.microsoft.com/office/drawing/2014/main" id="{1A28B109-68E3-3493-357D-64792254470D}"/>
              </a:ext>
            </a:extLst>
          </p:cNvPr>
          <p:cNvSpPr>
            <a:spLocks noGrp="1"/>
          </p:cNvSpPr>
          <p:nvPr>
            <p:ph type="sldNum" sz="quarter" idx="4"/>
          </p:nvPr>
        </p:nvSpPr>
        <p:spPr/>
        <p:txBody>
          <a:bodyPr/>
          <a:lstStyle/>
          <a:p>
            <a:fld id="{E799917D-C393-4154-A33B-00DAE610A4FD}" type="slidenum">
              <a:rPr lang="en-US" smtClean="0"/>
              <a:pPr/>
              <a:t>31</a:t>
            </a:fld>
            <a:endParaRPr lang="en-US"/>
          </a:p>
        </p:txBody>
      </p:sp>
      <p:sp>
        <p:nvSpPr>
          <p:cNvPr id="7" name="TextBox 6">
            <a:extLst>
              <a:ext uri="{FF2B5EF4-FFF2-40B4-BE49-F238E27FC236}">
                <a16:creationId xmlns:a16="http://schemas.microsoft.com/office/drawing/2014/main" id="{C6155B9A-776B-6AC1-6762-E047E4CD4CD9}"/>
              </a:ext>
            </a:extLst>
          </p:cNvPr>
          <p:cNvSpPr txBox="1"/>
          <p:nvPr/>
        </p:nvSpPr>
        <p:spPr>
          <a:xfrm>
            <a:off x="10583" y="4835723"/>
            <a:ext cx="1768433"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1904935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102588" y="116263"/>
            <a:ext cx="9153958" cy="8559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555038" y="116263"/>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VGGNet &amp; ResNet</a:t>
            </a:r>
          </a:p>
        </p:txBody>
      </p:sp>
      <p:pic>
        <p:nvPicPr>
          <p:cNvPr id="1026" name="Picture 2">
            <a:extLst>
              <a:ext uri="{FF2B5EF4-FFF2-40B4-BE49-F238E27FC236}">
                <a16:creationId xmlns:a16="http://schemas.microsoft.com/office/drawing/2014/main" id="{FA1A98AF-931A-6C6F-1601-302F6652D5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8" t="4557" r="9852" b="2757"/>
          <a:stretch/>
        </p:blipFill>
        <p:spPr bwMode="auto">
          <a:xfrm rot="16200000">
            <a:off x="2751666" y="-1384590"/>
            <a:ext cx="3640668" cy="879995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118FB4C-8352-0BF4-74A1-A4D41279BDAB}"/>
              </a:ext>
            </a:extLst>
          </p:cNvPr>
          <p:cNvSpPr>
            <a:spLocks noGrp="1"/>
          </p:cNvSpPr>
          <p:nvPr>
            <p:ph type="sldNum" sz="quarter" idx="4"/>
          </p:nvPr>
        </p:nvSpPr>
        <p:spPr/>
        <p:txBody>
          <a:bodyPr/>
          <a:lstStyle/>
          <a:p>
            <a:fld id="{E799917D-C393-4154-A33B-00DAE610A4FD}" type="slidenum">
              <a:rPr lang="en-US" smtClean="0"/>
              <a:pPr/>
              <a:t>32</a:t>
            </a:fld>
            <a:endParaRPr lang="en-US"/>
          </a:p>
        </p:txBody>
      </p:sp>
      <p:sp>
        <p:nvSpPr>
          <p:cNvPr id="7" name="TextBox 6">
            <a:extLst>
              <a:ext uri="{FF2B5EF4-FFF2-40B4-BE49-F238E27FC236}">
                <a16:creationId xmlns:a16="http://schemas.microsoft.com/office/drawing/2014/main" id="{B051E5C3-A08B-9154-2D5F-EF2A5FE1261A}"/>
              </a:ext>
            </a:extLst>
          </p:cNvPr>
          <p:cNvSpPr txBox="1"/>
          <p:nvPr/>
        </p:nvSpPr>
        <p:spPr>
          <a:xfrm>
            <a:off x="10583" y="4835723"/>
            <a:ext cx="2424062"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researchgate.net</a:t>
            </a:r>
          </a:p>
        </p:txBody>
      </p:sp>
    </p:spTree>
    <p:extLst>
      <p:ext uri="{BB962C8B-B14F-4D97-AF65-F5344CB8AC3E}">
        <p14:creationId xmlns:p14="http://schemas.microsoft.com/office/powerpoint/2010/main" val="3116813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3410" y="1832416"/>
            <a:ext cx="9153958" cy="136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357772" y="2045583"/>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a:t>
            </a:r>
            <a:r>
              <a:rPr lang="en" sz="5500" err="1">
                <a:solidFill>
                  <a:srgbClr val="5A2B66"/>
                </a:solidFill>
                <a:latin typeface="Oswald Medium"/>
              </a:rPr>
              <a:t>Phân</a:t>
            </a:r>
            <a:r>
              <a:rPr lang="en" sz="5500">
                <a:solidFill>
                  <a:srgbClr val="5A2B66"/>
                </a:solidFill>
                <a:latin typeface="Oswald Medium"/>
              </a:rPr>
              <a:t> </a:t>
            </a:r>
            <a:r>
              <a:rPr lang="en" sz="5500" err="1">
                <a:solidFill>
                  <a:srgbClr val="5A2B66"/>
                </a:solidFill>
                <a:latin typeface="Oswald Medium"/>
              </a:rPr>
              <a:t>lớp</a:t>
            </a:r>
          </a:p>
        </p:txBody>
      </p:sp>
      <p:sp>
        <p:nvSpPr>
          <p:cNvPr id="2" name="Slide Number Placeholder 1">
            <a:extLst>
              <a:ext uri="{FF2B5EF4-FFF2-40B4-BE49-F238E27FC236}">
                <a16:creationId xmlns:a16="http://schemas.microsoft.com/office/drawing/2014/main" id="{F02609CB-E90B-4977-6EE5-35F0AE123DC3}"/>
              </a:ext>
            </a:extLst>
          </p:cNvPr>
          <p:cNvSpPr>
            <a:spLocks noGrp="1"/>
          </p:cNvSpPr>
          <p:nvPr>
            <p:ph type="sldNum" sz="quarter" idx="4"/>
          </p:nvPr>
        </p:nvSpPr>
        <p:spPr/>
        <p:txBody>
          <a:bodyPr/>
          <a:lstStyle/>
          <a:p>
            <a:fld id="{E799917D-C393-4154-A33B-00DAE610A4FD}" type="slidenum">
              <a:rPr lang="en-US" smtClean="0"/>
              <a:pPr/>
              <a:t>33</a:t>
            </a:fld>
            <a:endParaRPr lang="en-US"/>
          </a:p>
        </p:txBody>
      </p:sp>
    </p:spTree>
    <p:extLst>
      <p:ext uri="{BB962C8B-B14F-4D97-AF65-F5344CB8AC3E}">
        <p14:creationId xmlns:p14="http://schemas.microsoft.com/office/powerpoint/2010/main" val="2037604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194B7648-D03F-00E1-2C6F-A333B739CF49}"/>
              </a:ext>
            </a:extLst>
          </p:cNvPr>
          <p:cNvSpPr>
            <a:spLocks noGrp="1"/>
          </p:cNvSpPr>
          <p:nvPr>
            <p:ph type="body" idx="1"/>
          </p:nvPr>
        </p:nvSpPr>
        <p:spPr>
          <a:xfrm>
            <a:off x="843867" y="5094379"/>
            <a:ext cx="6112041" cy="1827458"/>
          </a:xfrm>
        </p:spPr>
        <p:txBody>
          <a:bodyPr/>
          <a:lstStyle/>
          <a:p>
            <a:endParaRPr lang="vi-VN"/>
          </a:p>
        </p:txBody>
      </p:sp>
      <p:sp>
        <p:nvSpPr>
          <p:cNvPr id="6" name="Rectangle 1">
            <a:extLst>
              <a:ext uri="{FF2B5EF4-FFF2-40B4-BE49-F238E27FC236}">
                <a16:creationId xmlns:a16="http://schemas.microsoft.com/office/drawing/2014/main" id="{A385DE95-272F-FADC-D8FC-E7D6172F8B5B}"/>
              </a:ext>
            </a:extLst>
          </p:cNvPr>
          <p:cNvSpPr/>
          <p:nvPr/>
        </p:nvSpPr>
        <p:spPr>
          <a:xfrm>
            <a:off x="-5190" y="343828"/>
            <a:ext cx="9143579" cy="10682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407702" y="419730"/>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Bài toán phân lớp</a:t>
            </a:r>
          </a:p>
        </p:txBody>
      </p:sp>
      <p:sp>
        <p:nvSpPr>
          <p:cNvPr id="9" name="Hộp Văn bản 1">
            <a:extLst>
              <a:ext uri="{FF2B5EF4-FFF2-40B4-BE49-F238E27FC236}">
                <a16:creationId xmlns:a16="http://schemas.microsoft.com/office/drawing/2014/main" id="{CD3097F4-61DF-842E-217D-79C0985C6222}"/>
              </a:ext>
            </a:extLst>
          </p:cNvPr>
          <p:cNvSpPr txBox="1"/>
          <p:nvPr/>
        </p:nvSpPr>
        <p:spPr>
          <a:xfrm>
            <a:off x="657539" y="1682087"/>
            <a:ext cx="7818120" cy="278537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err="1">
                <a:latin typeface="Montserrat" panose="00000500000000000000" pitchFamily="2" charset="0"/>
              </a:rPr>
              <a:t>Bài</a:t>
            </a:r>
            <a:r>
              <a:rPr lang="en-US" sz="1800">
                <a:latin typeface="Montserrat" panose="00000500000000000000" pitchFamily="2" charset="0"/>
              </a:rPr>
              <a:t> </a:t>
            </a:r>
            <a:r>
              <a:rPr lang="en-US" sz="1800" err="1">
                <a:latin typeface="Montserrat" panose="00000500000000000000" pitchFamily="2" charset="0"/>
              </a:rPr>
              <a:t>toán</a:t>
            </a:r>
            <a:r>
              <a:rPr lang="en-US" sz="1800">
                <a:latin typeface="Montserrat" panose="00000500000000000000" pitchFamily="2" charset="0"/>
              </a:rPr>
              <a:t> </a:t>
            </a:r>
            <a:r>
              <a:rPr lang="en-US" sz="1800" err="1">
                <a:latin typeface="Montserrat" panose="00000500000000000000" pitchFamily="2" charset="0"/>
              </a:rPr>
              <a:t>phân</a:t>
            </a:r>
            <a:r>
              <a:rPr lang="en-US" sz="1800">
                <a:latin typeface="Montserrat" panose="00000500000000000000" pitchFamily="2" charset="0"/>
              </a:rPr>
              <a:t> </a:t>
            </a:r>
            <a:r>
              <a:rPr lang="en-US" sz="1800" err="1">
                <a:latin typeface="Montserrat" panose="00000500000000000000" pitchFamily="2" charset="0"/>
              </a:rPr>
              <a:t>lớp</a:t>
            </a:r>
            <a:r>
              <a:rPr lang="en-US" sz="1800">
                <a:latin typeface="Montserrat" panose="00000500000000000000" pitchFamily="2" charset="0"/>
              </a:rPr>
              <a:t> </a:t>
            </a:r>
            <a:r>
              <a:rPr lang="en-US" sz="1800" err="1">
                <a:latin typeface="Montserrat" panose="00000500000000000000" pitchFamily="2" charset="0"/>
              </a:rPr>
              <a:t>là</a:t>
            </a:r>
            <a:r>
              <a:rPr lang="en-US" sz="1800">
                <a:latin typeface="Montserrat" panose="00000500000000000000" pitchFamily="2" charset="0"/>
              </a:rPr>
              <a:t> </a:t>
            </a:r>
            <a:r>
              <a:rPr lang="en-US" sz="1800" b="1" err="1">
                <a:latin typeface="Montserrat" panose="00000500000000000000" pitchFamily="2" charset="0"/>
              </a:rPr>
              <a:t>quá</a:t>
            </a:r>
            <a:r>
              <a:rPr lang="en-US" sz="1800" b="1">
                <a:latin typeface="Montserrat" panose="00000500000000000000" pitchFamily="2" charset="0"/>
              </a:rPr>
              <a:t> </a:t>
            </a:r>
            <a:r>
              <a:rPr lang="en-US" sz="1800" b="1" err="1">
                <a:latin typeface="Montserrat" panose="00000500000000000000" pitchFamily="2" charset="0"/>
              </a:rPr>
              <a:t>trình</a:t>
            </a:r>
            <a:r>
              <a:rPr lang="en-US" sz="1800" b="1">
                <a:latin typeface="Montserrat" panose="00000500000000000000" pitchFamily="2" charset="0"/>
              </a:rPr>
              <a:t> </a:t>
            </a:r>
            <a:r>
              <a:rPr lang="en-US" sz="1800" b="1" err="1">
                <a:latin typeface="Montserrat" panose="00000500000000000000" pitchFamily="2" charset="0"/>
              </a:rPr>
              <a:t>phân</a:t>
            </a:r>
            <a:r>
              <a:rPr lang="en-US" sz="1800" b="1">
                <a:latin typeface="Montserrat" panose="00000500000000000000" pitchFamily="2" charset="0"/>
              </a:rPr>
              <a:t> </a:t>
            </a:r>
            <a:r>
              <a:rPr lang="en-US" sz="1800" b="1" err="1">
                <a:latin typeface="Montserrat" panose="00000500000000000000" pitchFamily="2" charset="0"/>
              </a:rPr>
              <a:t>lớp</a:t>
            </a:r>
            <a:r>
              <a:rPr lang="en-US" sz="1800" b="1">
                <a:latin typeface="Montserrat" panose="00000500000000000000" pitchFamily="2" charset="0"/>
              </a:rPr>
              <a:t> </a:t>
            </a:r>
            <a:r>
              <a:rPr lang="en-US" sz="1800" b="1" err="1">
                <a:latin typeface="Montserrat" panose="00000500000000000000" pitchFamily="2" charset="0"/>
              </a:rPr>
              <a:t>một</a:t>
            </a:r>
            <a:r>
              <a:rPr lang="en-US" sz="1800" b="1">
                <a:latin typeface="Montserrat" panose="00000500000000000000" pitchFamily="2" charset="0"/>
              </a:rPr>
              <a:t> </a:t>
            </a:r>
            <a:r>
              <a:rPr lang="en-US" sz="1800" b="1" err="1">
                <a:latin typeface="Montserrat" panose="00000500000000000000" pitchFamily="2" charset="0"/>
              </a:rPr>
              <a:t>đối</a:t>
            </a:r>
            <a:r>
              <a:rPr lang="en-US" sz="1800" b="1">
                <a:latin typeface="Montserrat" panose="00000500000000000000" pitchFamily="2" charset="0"/>
              </a:rPr>
              <a:t> </a:t>
            </a:r>
            <a:r>
              <a:rPr lang="en-US" sz="1800" b="1" err="1">
                <a:latin typeface="Montserrat" panose="00000500000000000000" pitchFamily="2" charset="0"/>
              </a:rPr>
              <a:t>tượng</a:t>
            </a:r>
            <a:r>
              <a:rPr lang="en-US" sz="1800" b="1">
                <a:latin typeface="Montserrat" panose="00000500000000000000" pitchFamily="2" charset="0"/>
              </a:rPr>
              <a:t> </a:t>
            </a:r>
            <a:r>
              <a:rPr lang="en-US" sz="1800" b="1" err="1">
                <a:latin typeface="Montserrat" panose="00000500000000000000" pitchFamily="2" charset="0"/>
              </a:rPr>
              <a:t>dữ</a:t>
            </a:r>
            <a:r>
              <a:rPr lang="en-US" sz="1800" b="1">
                <a:latin typeface="Montserrat" panose="00000500000000000000" pitchFamily="2" charset="0"/>
              </a:rPr>
              <a:t> </a:t>
            </a:r>
            <a:r>
              <a:rPr lang="en-US" sz="1800" b="1" err="1">
                <a:latin typeface="Montserrat" panose="00000500000000000000" pitchFamily="2" charset="0"/>
              </a:rPr>
              <a:t>liệu</a:t>
            </a:r>
            <a:r>
              <a:rPr lang="en-US" sz="1800" b="1">
                <a:latin typeface="Montserrat" panose="00000500000000000000" pitchFamily="2" charset="0"/>
              </a:rPr>
              <a:t> </a:t>
            </a:r>
            <a:r>
              <a:rPr lang="en-US" sz="1800" err="1">
                <a:latin typeface="Montserrat" panose="00000500000000000000" pitchFamily="2" charset="0"/>
              </a:rPr>
              <a:t>vào</a:t>
            </a:r>
            <a:r>
              <a:rPr lang="en-US" sz="1800">
                <a:latin typeface="Montserrat" panose="00000500000000000000" pitchFamily="2" charset="0"/>
              </a:rPr>
              <a:t> </a:t>
            </a:r>
            <a:r>
              <a:rPr lang="en-US" sz="1800" err="1">
                <a:latin typeface="Montserrat" panose="00000500000000000000" pitchFamily="2" charset="0"/>
              </a:rPr>
              <a:t>một</a:t>
            </a:r>
            <a:r>
              <a:rPr lang="en-US" sz="1800">
                <a:latin typeface="Montserrat" panose="00000500000000000000" pitchFamily="2" charset="0"/>
              </a:rPr>
              <a:t> hay </a:t>
            </a:r>
            <a:r>
              <a:rPr lang="en-US" sz="1800" err="1">
                <a:latin typeface="Montserrat" panose="00000500000000000000" pitchFamily="2" charset="0"/>
              </a:rPr>
              <a:t>nhiều</a:t>
            </a:r>
            <a:r>
              <a:rPr lang="en-US" sz="1800">
                <a:latin typeface="Montserrat" panose="00000500000000000000" pitchFamily="2" charset="0"/>
              </a:rPr>
              <a:t> </a:t>
            </a:r>
            <a:r>
              <a:rPr lang="en-US" sz="1800" err="1">
                <a:latin typeface="Montserrat" panose="00000500000000000000" pitchFamily="2" charset="0"/>
              </a:rPr>
              <a:t>lớp</a:t>
            </a:r>
            <a:r>
              <a:rPr lang="en-US" sz="1800">
                <a:latin typeface="Montserrat" panose="00000500000000000000" pitchFamily="2" charset="0"/>
              </a:rPr>
              <a:t> </a:t>
            </a:r>
            <a:r>
              <a:rPr lang="en-US" sz="1800" err="1">
                <a:latin typeface="Montserrat" panose="00000500000000000000" pitchFamily="2" charset="0"/>
              </a:rPr>
              <a:t>đã</a:t>
            </a:r>
            <a:r>
              <a:rPr lang="en-US" sz="1800">
                <a:latin typeface="Montserrat" panose="00000500000000000000" pitchFamily="2" charset="0"/>
              </a:rPr>
              <a:t> </a:t>
            </a:r>
            <a:r>
              <a:rPr lang="en-US" sz="1800" err="1">
                <a:latin typeface="Montserrat" panose="00000500000000000000" pitchFamily="2" charset="0"/>
              </a:rPr>
              <a:t>cho</a:t>
            </a:r>
            <a:r>
              <a:rPr lang="en-US" sz="1800">
                <a:latin typeface="Montserrat" panose="00000500000000000000" pitchFamily="2" charset="0"/>
              </a:rPr>
              <a:t> </a:t>
            </a:r>
            <a:r>
              <a:rPr lang="en-US" sz="1800" err="1">
                <a:latin typeface="Montserrat" panose="00000500000000000000" pitchFamily="2" charset="0"/>
              </a:rPr>
              <a:t>trước</a:t>
            </a:r>
            <a:r>
              <a:rPr lang="en-US" sz="1800">
                <a:latin typeface="Montserrat" panose="00000500000000000000" pitchFamily="2" charset="0"/>
              </a:rPr>
              <a:t> </a:t>
            </a:r>
            <a:r>
              <a:rPr lang="en-US" sz="1800" err="1">
                <a:latin typeface="Montserrat" panose="00000500000000000000" pitchFamily="2" charset="0"/>
              </a:rPr>
              <a:t>nhờ</a:t>
            </a:r>
            <a:r>
              <a:rPr lang="en-US" sz="1800">
                <a:latin typeface="Montserrat" panose="00000500000000000000" pitchFamily="2" charset="0"/>
              </a:rPr>
              <a:t> </a:t>
            </a:r>
            <a:r>
              <a:rPr lang="en-US" sz="1800" err="1">
                <a:latin typeface="Montserrat" panose="00000500000000000000" pitchFamily="2" charset="0"/>
              </a:rPr>
              <a:t>một</a:t>
            </a:r>
            <a:r>
              <a:rPr lang="en-US" sz="1800">
                <a:latin typeface="Montserrat" panose="00000500000000000000" pitchFamily="2" charset="0"/>
              </a:rPr>
              <a:t> </a:t>
            </a:r>
            <a:r>
              <a:rPr lang="en-US" sz="1800" err="1">
                <a:latin typeface="Montserrat" panose="00000500000000000000" pitchFamily="2" charset="0"/>
              </a:rPr>
              <a:t>mô</a:t>
            </a:r>
            <a:r>
              <a:rPr lang="en-US" sz="1800">
                <a:latin typeface="Montserrat" panose="00000500000000000000" pitchFamily="2" charset="0"/>
              </a:rPr>
              <a:t> </a:t>
            </a:r>
            <a:r>
              <a:rPr lang="en-US" sz="1800" err="1">
                <a:latin typeface="Montserrat" panose="00000500000000000000" pitchFamily="2" charset="0"/>
              </a:rPr>
              <a:t>hình</a:t>
            </a:r>
            <a:r>
              <a:rPr lang="en-US" sz="1800">
                <a:latin typeface="Montserrat" panose="00000500000000000000" pitchFamily="2" charset="0"/>
              </a:rPr>
              <a:t> </a:t>
            </a:r>
            <a:r>
              <a:rPr lang="en-US" sz="1800" err="1">
                <a:latin typeface="Montserrat" panose="00000500000000000000" pitchFamily="2" charset="0"/>
              </a:rPr>
              <a:t>phân</a:t>
            </a:r>
            <a:r>
              <a:rPr lang="en-US" sz="1800">
                <a:latin typeface="Montserrat" panose="00000500000000000000" pitchFamily="2" charset="0"/>
              </a:rPr>
              <a:t> </a:t>
            </a:r>
            <a:r>
              <a:rPr lang="en-US" sz="1800" err="1">
                <a:latin typeface="Montserrat" panose="00000500000000000000" pitchFamily="2" charset="0"/>
              </a:rPr>
              <a:t>lớp</a:t>
            </a:r>
            <a:r>
              <a:rPr lang="en-US" sz="1800">
                <a:latin typeface="Montserrat" panose="00000500000000000000" pitchFamily="2" charset="0"/>
              </a:rPr>
              <a:t> (model).</a:t>
            </a:r>
            <a:r>
              <a:rPr lang="vi-VN" sz="1800">
                <a:latin typeface="Montserrat" panose="00000500000000000000" pitchFamily="2" charset="0"/>
                <a:cs typeface="Times New Roman"/>
              </a:rPr>
              <a:t> </a:t>
            </a:r>
          </a:p>
          <a:p>
            <a:pPr marL="285750" lvl="1" indent="-285750" algn="just">
              <a:lnSpc>
                <a:spcPct val="150000"/>
              </a:lnSpc>
              <a:buFont typeface="Wingdings" panose="05000000000000000000" pitchFamily="2" charset="2"/>
              <a:buChar char="§"/>
            </a:pPr>
            <a:r>
              <a:rPr lang="en-US" sz="1800" err="1">
                <a:latin typeface="Montserrat" panose="00000500000000000000" pitchFamily="2" charset="0"/>
              </a:rPr>
              <a:t>Mô</a:t>
            </a:r>
            <a:r>
              <a:rPr lang="en-US" sz="1800">
                <a:latin typeface="Montserrat" panose="00000500000000000000" pitchFamily="2" charset="0"/>
              </a:rPr>
              <a:t> </a:t>
            </a:r>
            <a:r>
              <a:rPr lang="en-US" sz="1800" err="1">
                <a:latin typeface="Montserrat" panose="00000500000000000000" pitchFamily="2" charset="0"/>
              </a:rPr>
              <a:t>hình</a:t>
            </a:r>
            <a:r>
              <a:rPr lang="en-US" sz="1800">
                <a:latin typeface="Montserrat" panose="00000500000000000000" pitchFamily="2" charset="0"/>
              </a:rPr>
              <a:t> </a:t>
            </a:r>
            <a:r>
              <a:rPr lang="en-US" sz="1800" err="1">
                <a:latin typeface="Montserrat" panose="00000500000000000000" pitchFamily="2" charset="0"/>
              </a:rPr>
              <a:t>này</a:t>
            </a:r>
            <a:r>
              <a:rPr lang="en-US" sz="1800">
                <a:latin typeface="Montserrat" panose="00000500000000000000" pitchFamily="2" charset="0"/>
              </a:rPr>
              <a:t> </a:t>
            </a:r>
            <a:r>
              <a:rPr lang="en-US" sz="1800" err="1">
                <a:latin typeface="Montserrat" panose="00000500000000000000" pitchFamily="2" charset="0"/>
              </a:rPr>
              <a:t>được</a:t>
            </a:r>
            <a:r>
              <a:rPr lang="en-US" sz="1800">
                <a:latin typeface="Montserrat" panose="00000500000000000000" pitchFamily="2" charset="0"/>
              </a:rPr>
              <a:t> </a:t>
            </a:r>
            <a:r>
              <a:rPr lang="en-US" sz="1800" err="1">
                <a:latin typeface="Montserrat" panose="00000500000000000000" pitchFamily="2" charset="0"/>
              </a:rPr>
              <a:t>xây</a:t>
            </a:r>
            <a:r>
              <a:rPr lang="en-US" sz="1800">
                <a:latin typeface="Montserrat" panose="00000500000000000000" pitchFamily="2" charset="0"/>
              </a:rPr>
              <a:t> </a:t>
            </a:r>
            <a:r>
              <a:rPr lang="en-US" sz="1800" err="1">
                <a:latin typeface="Montserrat" panose="00000500000000000000" pitchFamily="2" charset="0"/>
              </a:rPr>
              <a:t>dựng</a:t>
            </a:r>
            <a:r>
              <a:rPr lang="en-US" sz="1800">
                <a:latin typeface="Montserrat" panose="00000500000000000000" pitchFamily="2" charset="0"/>
              </a:rPr>
              <a:t> </a:t>
            </a:r>
            <a:r>
              <a:rPr lang="en-US" sz="1800" err="1">
                <a:latin typeface="Montserrat" panose="00000500000000000000" pitchFamily="2" charset="0"/>
              </a:rPr>
              <a:t>dựa</a:t>
            </a:r>
            <a:r>
              <a:rPr lang="en-US" sz="1800">
                <a:latin typeface="Montserrat" panose="00000500000000000000" pitchFamily="2" charset="0"/>
              </a:rPr>
              <a:t> </a:t>
            </a:r>
            <a:r>
              <a:rPr lang="en-US" sz="1800" err="1">
                <a:latin typeface="Montserrat" panose="00000500000000000000" pitchFamily="2" charset="0"/>
              </a:rPr>
              <a:t>trên</a:t>
            </a:r>
            <a:r>
              <a:rPr lang="en-US" sz="1800">
                <a:latin typeface="Montserrat" panose="00000500000000000000" pitchFamily="2" charset="0"/>
              </a:rPr>
              <a:t> 1 </a:t>
            </a:r>
            <a:r>
              <a:rPr lang="en-US" sz="1800" err="1">
                <a:latin typeface="Montserrat" panose="00000500000000000000" pitchFamily="2" charset="0"/>
              </a:rPr>
              <a:t>tập</a:t>
            </a:r>
            <a:r>
              <a:rPr lang="en-US" sz="1800">
                <a:latin typeface="Montserrat" panose="00000500000000000000" pitchFamily="2" charset="0"/>
              </a:rPr>
              <a:t> </a:t>
            </a:r>
            <a:r>
              <a:rPr lang="en-US" sz="1800" err="1">
                <a:latin typeface="Montserrat" panose="00000500000000000000" pitchFamily="2" charset="0"/>
              </a:rPr>
              <a:t>dữ</a:t>
            </a:r>
            <a:r>
              <a:rPr lang="en-US" sz="1800">
                <a:latin typeface="Montserrat" panose="00000500000000000000" pitchFamily="2" charset="0"/>
              </a:rPr>
              <a:t> </a:t>
            </a:r>
            <a:r>
              <a:rPr lang="en-US" sz="1800" err="1">
                <a:latin typeface="Montserrat" panose="00000500000000000000" pitchFamily="2" charset="0"/>
              </a:rPr>
              <a:t>liệu</a:t>
            </a:r>
            <a:r>
              <a:rPr lang="en-US" sz="1800">
                <a:latin typeface="Montserrat" panose="00000500000000000000" pitchFamily="2" charset="0"/>
              </a:rPr>
              <a:t> </a:t>
            </a:r>
            <a:r>
              <a:rPr lang="en-US" sz="1800" err="1">
                <a:latin typeface="Montserrat" panose="00000500000000000000" pitchFamily="2" charset="0"/>
              </a:rPr>
              <a:t>được</a:t>
            </a:r>
            <a:r>
              <a:rPr lang="en-US" sz="1800">
                <a:latin typeface="Montserrat" panose="00000500000000000000" pitchFamily="2" charset="0"/>
              </a:rPr>
              <a:t> </a:t>
            </a:r>
            <a:r>
              <a:rPr lang="en-US" sz="1800" err="1">
                <a:latin typeface="Montserrat" panose="00000500000000000000" pitchFamily="2" charset="0"/>
              </a:rPr>
              <a:t>xây</a:t>
            </a:r>
            <a:r>
              <a:rPr lang="en-US" sz="1800">
                <a:latin typeface="Montserrat" panose="00000500000000000000" pitchFamily="2" charset="0"/>
              </a:rPr>
              <a:t> </a:t>
            </a:r>
            <a:r>
              <a:rPr lang="en-US" sz="1800" err="1">
                <a:latin typeface="Montserrat" panose="00000500000000000000" pitchFamily="2" charset="0"/>
              </a:rPr>
              <a:t>dựng</a:t>
            </a:r>
            <a:r>
              <a:rPr lang="en-US" sz="1800">
                <a:latin typeface="Montserrat" panose="00000500000000000000" pitchFamily="2" charset="0"/>
              </a:rPr>
              <a:t> </a:t>
            </a:r>
            <a:r>
              <a:rPr lang="en-US" sz="1800" err="1">
                <a:latin typeface="Montserrat" panose="00000500000000000000" pitchFamily="2" charset="0"/>
              </a:rPr>
              <a:t>trước</a:t>
            </a:r>
            <a:r>
              <a:rPr lang="en-US" sz="1800">
                <a:latin typeface="Montserrat" panose="00000500000000000000" pitchFamily="2" charset="0"/>
              </a:rPr>
              <a:t> </a:t>
            </a:r>
            <a:r>
              <a:rPr lang="en-US" sz="1800" err="1">
                <a:latin typeface="Montserrat" panose="00000500000000000000" pitchFamily="2" charset="0"/>
              </a:rPr>
              <a:t>đó</a:t>
            </a:r>
            <a:r>
              <a:rPr lang="en-US" sz="1800">
                <a:latin typeface="Montserrat" panose="00000500000000000000" pitchFamily="2" charset="0"/>
              </a:rPr>
              <a:t> </a:t>
            </a:r>
            <a:r>
              <a:rPr lang="en-US" sz="1800" err="1">
                <a:latin typeface="Montserrat" panose="00000500000000000000" pitchFamily="2" charset="0"/>
              </a:rPr>
              <a:t>có</a:t>
            </a:r>
            <a:r>
              <a:rPr lang="en-US" sz="1800">
                <a:latin typeface="Montserrat" panose="00000500000000000000" pitchFamily="2" charset="0"/>
              </a:rPr>
              <a:t> </a:t>
            </a:r>
            <a:r>
              <a:rPr lang="en-US" sz="1800" err="1">
                <a:latin typeface="Montserrat" panose="00000500000000000000" pitchFamily="2" charset="0"/>
              </a:rPr>
              <a:t>dán</a:t>
            </a:r>
            <a:r>
              <a:rPr lang="en-US" sz="1800">
                <a:latin typeface="Montserrat" panose="00000500000000000000" pitchFamily="2" charset="0"/>
              </a:rPr>
              <a:t> </a:t>
            </a:r>
            <a:r>
              <a:rPr lang="en-US" sz="1800" err="1">
                <a:latin typeface="Montserrat" panose="00000500000000000000" pitchFamily="2" charset="0"/>
              </a:rPr>
              <a:t>nhãn</a:t>
            </a:r>
            <a:r>
              <a:rPr lang="en-US" sz="1800">
                <a:latin typeface="Montserrat" panose="00000500000000000000" pitchFamily="2" charset="0"/>
              </a:rPr>
              <a:t> (</a:t>
            </a:r>
            <a:r>
              <a:rPr lang="en-US" sz="1800" err="1">
                <a:latin typeface="Montserrat" panose="00000500000000000000" pitchFamily="2" charset="0"/>
              </a:rPr>
              <a:t>tập</a:t>
            </a:r>
            <a:r>
              <a:rPr lang="en-US" sz="1800">
                <a:latin typeface="Montserrat" panose="00000500000000000000" pitchFamily="2" charset="0"/>
              </a:rPr>
              <a:t> </a:t>
            </a:r>
            <a:r>
              <a:rPr lang="en-US" sz="1800" err="1">
                <a:latin typeface="Montserrat" panose="00000500000000000000" pitchFamily="2" charset="0"/>
              </a:rPr>
              <a:t>huấn</a:t>
            </a:r>
            <a:r>
              <a:rPr lang="en-US" sz="1800">
                <a:latin typeface="Montserrat" panose="00000500000000000000" pitchFamily="2" charset="0"/>
              </a:rPr>
              <a:t> </a:t>
            </a:r>
            <a:r>
              <a:rPr lang="en-US" sz="1800" err="1">
                <a:latin typeface="Montserrat" panose="00000500000000000000" pitchFamily="2" charset="0"/>
              </a:rPr>
              <a:t>luyện</a:t>
            </a:r>
            <a:r>
              <a:rPr lang="en-US" sz="1800">
                <a:latin typeface="Montserrat" panose="00000500000000000000" pitchFamily="2" charset="0"/>
              </a:rPr>
              <a:t>).</a:t>
            </a:r>
            <a:endParaRPr lang="vi-VN" sz="1800">
              <a:latin typeface="Montserrat" panose="00000500000000000000" pitchFamily="2" charset="0"/>
            </a:endParaRPr>
          </a:p>
          <a:p>
            <a:pPr marL="285750" lvl="1" indent="-285750" algn="just">
              <a:lnSpc>
                <a:spcPct val="150000"/>
              </a:lnSpc>
              <a:buFont typeface="Wingdings" panose="05000000000000000000" pitchFamily="2" charset="2"/>
              <a:buChar char="§"/>
            </a:pPr>
            <a:r>
              <a:rPr lang="en-US" sz="1800" err="1">
                <a:latin typeface="Montserrat" panose="00000500000000000000" pitchFamily="2" charset="0"/>
              </a:rPr>
              <a:t>Quá</a:t>
            </a:r>
            <a:r>
              <a:rPr lang="en-US" sz="1800">
                <a:latin typeface="Montserrat" panose="00000500000000000000" pitchFamily="2" charset="0"/>
              </a:rPr>
              <a:t> </a:t>
            </a:r>
            <a:r>
              <a:rPr lang="en-US" sz="1800" err="1">
                <a:latin typeface="Montserrat" panose="00000500000000000000" pitchFamily="2" charset="0"/>
              </a:rPr>
              <a:t>trình</a:t>
            </a:r>
            <a:r>
              <a:rPr lang="en-US" sz="1800">
                <a:latin typeface="Montserrat" panose="00000500000000000000" pitchFamily="2" charset="0"/>
              </a:rPr>
              <a:t> </a:t>
            </a:r>
            <a:r>
              <a:rPr lang="en-US" sz="1800" err="1">
                <a:latin typeface="Montserrat" panose="00000500000000000000" pitchFamily="2" charset="0"/>
              </a:rPr>
              <a:t>phân</a:t>
            </a:r>
            <a:r>
              <a:rPr lang="en-US" sz="1800">
                <a:latin typeface="Montserrat" panose="00000500000000000000" pitchFamily="2" charset="0"/>
              </a:rPr>
              <a:t> </a:t>
            </a:r>
            <a:r>
              <a:rPr lang="en-US" sz="1800" err="1">
                <a:latin typeface="Montserrat" panose="00000500000000000000" pitchFamily="2" charset="0"/>
              </a:rPr>
              <a:t>lớp</a:t>
            </a:r>
            <a:r>
              <a:rPr lang="en-US" sz="1800">
                <a:latin typeface="Montserrat" panose="00000500000000000000" pitchFamily="2" charset="0"/>
              </a:rPr>
              <a:t> </a:t>
            </a:r>
            <a:r>
              <a:rPr lang="en-US" sz="1800" err="1">
                <a:latin typeface="Montserrat" panose="00000500000000000000" pitchFamily="2" charset="0"/>
              </a:rPr>
              <a:t>là</a:t>
            </a:r>
            <a:r>
              <a:rPr lang="en-US" sz="1800">
                <a:latin typeface="Montserrat" panose="00000500000000000000" pitchFamily="2" charset="0"/>
              </a:rPr>
              <a:t> </a:t>
            </a:r>
            <a:r>
              <a:rPr lang="en-US" sz="1800" err="1">
                <a:latin typeface="Montserrat" panose="00000500000000000000" pitchFamily="2" charset="0"/>
              </a:rPr>
              <a:t>quá</a:t>
            </a:r>
            <a:r>
              <a:rPr lang="en-US" sz="1800">
                <a:latin typeface="Montserrat" panose="00000500000000000000" pitchFamily="2" charset="0"/>
              </a:rPr>
              <a:t> </a:t>
            </a:r>
            <a:r>
              <a:rPr lang="en-US" sz="1800" err="1">
                <a:latin typeface="Montserrat" panose="00000500000000000000" pitchFamily="2" charset="0"/>
              </a:rPr>
              <a:t>trình</a:t>
            </a:r>
            <a:r>
              <a:rPr lang="en-US" sz="1800">
                <a:latin typeface="Montserrat" panose="00000500000000000000" pitchFamily="2" charset="0"/>
              </a:rPr>
              <a:t> </a:t>
            </a:r>
            <a:r>
              <a:rPr lang="en-US" sz="1800" err="1">
                <a:latin typeface="Montserrat" panose="00000500000000000000" pitchFamily="2" charset="0"/>
              </a:rPr>
              <a:t>gán</a:t>
            </a:r>
            <a:r>
              <a:rPr lang="en-US" sz="1800">
                <a:latin typeface="Montserrat" panose="00000500000000000000" pitchFamily="2" charset="0"/>
              </a:rPr>
              <a:t> </a:t>
            </a:r>
            <a:r>
              <a:rPr lang="en-US" sz="1800" err="1">
                <a:latin typeface="Montserrat" panose="00000500000000000000" pitchFamily="2" charset="0"/>
              </a:rPr>
              <a:t>nhãn</a:t>
            </a:r>
            <a:r>
              <a:rPr lang="en-US" sz="1800">
                <a:latin typeface="Montserrat" panose="00000500000000000000" pitchFamily="2" charset="0"/>
              </a:rPr>
              <a:t> </a:t>
            </a:r>
            <a:r>
              <a:rPr lang="en-US" sz="1800" err="1">
                <a:latin typeface="Montserrat" panose="00000500000000000000" pitchFamily="2" charset="0"/>
              </a:rPr>
              <a:t>cho</a:t>
            </a:r>
            <a:r>
              <a:rPr lang="en-US" sz="1800">
                <a:latin typeface="Montserrat" panose="00000500000000000000" pitchFamily="2" charset="0"/>
              </a:rPr>
              <a:t> </a:t>
            </a:r>
            <a:r>
              <a:rPr lang="en-US" sz="1800" err="1">
                <a:latin typeface="Montserrat" panose="00000500000000000000" pitchFamily="2" charset="0"/>
              </a:rPr>
              <a:t>đối</a:t>
            </a:r>
            <a:r>
              <a:rPr lang="en-US" sz="1800">
                <a:latin typeface="Montserrat" panose="00000500000000000000" pitchFamily="2" charset="0"/>
              </a:rPr>
              <a:t> </a:t>
            </a:r>
            <a:r>
              <a:rPr lang="en-US" sz="1800" err="1">
                <a:latin typeface="Montserrat" panose="00000500000000000000" pitchFamily="2" charset="0"/>
              </a:rPr>
              <a:t>tượng</a:t>
            </a:r>
            <a:r>
              <a:rPr lang="en-US" sz="1800">
                <a:latin typeface="Montserrat" panose="00000500000000000000" pitchFamily="2" charset="0"/>
              </a:rPr>
              <a:t> </a:t>
            </a:r>
            <a:r>
              <a:rPr lang="en-US" sz="1800" err="1">
                <a:latin typeface="Montserrat" panose="00000500000000000000" pitchFamily="2" charset="0"/>
              </a:rPr>
              <a:t>dữ</a:t>
            </a:r>
            <a:r>
              <a:rPr lang="en-US" sz="1800">
                <a:latin typeface="Montserrat" panose="00000500000000000000" pitchFamily="2" charset="0"/>
              </a:rPr>
              <a:t> </a:t>
            </a:r>
            <a:r>
              <a:rPr lang="en-US" sz="1800" err="1">
                <a:latin typeface="Montserrat" panose="00000500000000000000" pitchFamily="2" charset="0"/>
              </a:rPr>
              <a:t>liệu</a:t>
            </a:r>
            <a:r>
              <a:rPr lang="en-US" sz="1800">
                <a:latin typeface="Montserrat" panose="00000500000000000000" pitchFamily="2" charset="0"/>
              </a:rPr>
              <a:t>.</a:t>
            </a:r>
            <a:endParaRPr lang="vi-VN" sz="1800">
              <a:latin typeface="Montserrat" panose="00000500000000000000" pitchFamily="2" charset="0"/>
            </a:endParaRPr>
          </a:p>
          <a:p>
            <a:pPr algn="just"/>
            <a:endParaRPr lang="vi-VN" sz="1300">
              <a:latin typeface="Montserrat" panose="00000500000000000000" pitchFamily="2" charset="0"/>
              <a:cs typeface="Times New Roman"/>
            </a:endParaRPr>
          </a:p>
        </p:txBody>
      </p:sp>
      <p:sp>
        <p:nvSpPr>
          <p:cNvPr id="3" name="Slide Number Placeholder 2">
            <a:extLst>
              <a:ext uri="{FF2B5EF4-FFF2-40B4-BE49-F238E27FC236}">
                <a16:creationId xmlns:a16="http://schemas.microsoft.com/office/drawing/2014/main" id="{E3E3BC20-A0EC-D84D-395D-FD287A3377ED}"/>
              </a:ext>
            </a:extLst>
          </p:cNvPr>
          <p:cNvSpPr>
            <a:spLocks noGrp="1"/>
          </p:cNvSpPr>
          <p:nvPr>
            <p:ph type="sldNum" sz="quarter" idx="4"/>
          </p:nvPr>
        </p:nvSpPr>
        <p:spPr/>
        <p:txBody>
          <a:bodyPr/>
          <a:lstStyle/>
          <a:p>
            <a:fld id="{E799917D-C393-4154-A33B-00DAE610A4FD}" type="slidenum">
              <a:rPr lang="en-US" smtClean="0"/>
              <a:pPr/>
              <a:t>34</a:t>
            </a:fld>
            <a:endParaRPr lang="en-US"/>
          </a:p>
        </p:txBody>
      </p:sp>
    </p:spTree>
    <p:extLst>
      <p:ext uri="{BB962C8B-B14F-4D97-AF65-F5344CB8AC3E}">
        <p14:creationId xmlns:p14="http://schemas.microsoft.com/office/powerpoint/2010/main" val="248363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421" y="257603"/>
            <a:ext cx="9143579" cy="10682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356331" y="322369"/>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Phân lớp nhị phân</a:t>
            </a:r>
          </a:p>
        </p:txBody>
      </p:sp>
      <p:pic>
        <p:nvPicPr>
          <p:cNvPr id="3" name="Hình ảnh 4">
            <a:extLst>
              <a:ext uri="{FF2B5EF4-FFF2-40B4-BE49-F238E27FC236}">
                <a16:creationId xmlns:a16="http://schemas.microsoft.com/office/drawing/2014/main" id="{4567B255-D1EE-E0E2-2BE1-E899CE1D420C}"/>
              </a:ext>
            </a:extLst>
          </p:cNvPr>
          <p:cNvPicPr>
            <a:picLocks noChangeAspect="1"/>
          </p:cNvPicPr>
          <p:nvPr/>
        </p:nvPicPr>
        <p:blipFill>
          <a:blip r:embed="rId3"/>
          <a:stretch>
            <a:fillRect/>
          </a:stretch>
        </p:blipFill>
        <p:spPr>
          <a:xfrm>
            <a:off x="4006921" y="1549338"/>
            <a:ext cx="4990871" cy="3336559"/>
          </a:xfrm>
          <a:prstGeom prst="rect">
            <a:avLst/>
          </a:prstGeom>
        </p:spPr>
      </p:pic>
      <p:sp>
        <p:nvSpPr>
          <p:cNvPr id="2" name="Rectangle: Rounded Corners 4">
            <a:extLst>
              <a:ext uri="{FF2B5EF4-FFF2-40B4-BE49-F238E27FC236}">
                <a16:creationId xmlns:a16="http://schemas.microsoft.com/office/drawing/2014/main" id="{AE3A5E3F-0558-505B-9399-63C4181A55A3}"/>
              </a:ext>
            </a:extLst>
          </p:cNvPr>
          <p:cNvSpPr/>
          <p:nvPr/>
        </p:nvSpPr>
        <p:spPr>
          <a:xfrm>
            <a:off x="74289" y="1886337"/>
            <a:ext cx="3808583" cy="2699510"/>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Là</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bài</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toán</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gán</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nhãn</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dữ</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liệu</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cho</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đối</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tượng</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vào</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2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nhãn</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khác</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nhau</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dựa</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vào</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việc</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dữ</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liệu</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đó</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có</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hay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không</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có</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đặc</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trưng</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(feature)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của</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bộ</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phân</a:t>
            </a:r>
            <a:r>
              <a:rPr lang="en-US" sz="20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20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endParaRPr lang="en-US" sz="2000">
              <a:solidFill>
                <a:schemeClr val="accent6">
                  <a:lumMod val="10000"/>
                </a:schemeClr>
              </a:solidFill>
              <a:effectLst/>
              <a:latin typeface="Montserrat" panose="00000500000000000000" pitchFamily="2" charset="0"/>
              <a:ea typeface="Calibri" panose="020F0502020204030204" pitchFamily="34" charset="0"/>
              <a:cs typeface="Times New Roman"/>
            </a:endParaRPr>
          </a:p>
        </p:txBody>
      </p:sp>
      <p:sp>
        <p:nvSpPr>
          <p:cNvPr id="4" name="Slide Number Placeholder 3">
            <a:extLst>
              <a:ext uri="{FF2B5EF4-FFF2-40B4-BE49-F238E27FC236}">
                <a16:creationId xmlns:a16="http://schemas.microsoft.com/office/drawing/2014/main" id="{8A16C2B8-E475-D86A-4C18-5B6524840791}"/>
              </a:ext>
            </a:extLst>
          </p:cNvPr>
          <p:cNvSpPr>
            <a:spLocks noGrp="1"/>
          </p:cNvSpPr>
          <p:nvPr>
            <p:ph type="sldNum" sz="quarter" idx="4"/>
          </p:nvPr>
        </p:nvSpPr>
        <p:spPr/>
        <p:txBody>
          <a:bodyPr/>
          <a:lstStyle/>
          <a:p>
            <a:fld id="{E799917D-C393-4154-A33B-00DAE610A4FD}" type="slidenum">
              <a:rPr lang="en-US" smtClean="0"/>
              <a:pPr/>
              <a:t>35</a:t>
            </a:fld>
            <a:endParaRPr lang="en-US"/>
          </a:p>
        </p:txBody>
      </p:sp>
      <p:sp>
        <p:nvSpPr>
          <p:cNvPr id="7" name="TextBox 6">
            <a:extLst>
              <a:ext uri="{FF2B5EF4-FFF2-40B4-BE49-F238E27FC236}">
                <a16:creationId xmlns:a16="http://schemas.microsoft.com/office/drawing/2014/main" id="{86E04C24-361E-305A-D1A2-F23BF5FF3467}"/>
              </a:ext>
            </a:extLst>
          </p:cNvPr>
          <p:cNvSpPr txBox="1"/>
          <p:nvPr/>
        </p:nvSpPr>
        <p:spPr>
          <a:xfrm>
            <a:off x="10583" y="4835723"/>
            <a:ext cx="3619902"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machinelearningmastery.com</a:t>
            </a:r>
          </a:p>
        </p:txBody>
      </p:sp>
    </p:spTree>
    <p:extLst>
      <p:ext uri="{BB962C8B-B14F-4D97-AF65-F5344CB8AC3E}">
        <p14:creationId xmlns:p14="http://schemas.microsoft.com/office/powerpoint/2010/main" val="636830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421" y="347206"/>
            <a:ext cx="9143579" cy="1003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299538" y="347207"/>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a:t>
            </a:r>
            <a:r>
              <a:rPr lang="en" sz="5500" err="1">
                <a:solidFill>
                  <a:srgbClr val="5A2B66"/>
                </a:solidFill>
                <a:latin typeface="Oswald Medium"/>
              </a:rPr>
              <a:t>Phân</a:t>
            </a:r>
            <a:r>
              <a:rPr lang="en" sz="5500">
                <a:solidFill>
                  <a:srgbClr val="5A2B66"/>
                </a:solidFill>
                <a:latin typeface="Oswald Medium"/>
              </a:rPr>
              <a:t> </a:t>
            </a:r>
            <a:r>
              <a:rPr lang="en" sz="5500" err="1">
                <a:solidFill>
                  <a:srgbClr val="5A2B66"/>
                </a:solidFill>
                <a:latin typeface="Oswald Medium"/>
              </a:rPr>
              <a:t>lớp</a:t>
            </a:r>
            <a:r>
              <a:rPr lang="en" sz="5500">
                <a:solidFill>
                  <a:srgbClr val="5A2B66"/>
                </a:solidFill>
                <a:latin typeface="Oswald Medium"/>
              </a:rPr>
              <a:t> </a:t>
            </a:r>
            <a:r>
              <a:rPr lang="en" sz="5500" err="1">
                <a:solidFill>
                  <a:srgbClr val="5A2B66"/>
                </a:solidFill>
                <a:latin typeface="Oswald Medium"/>
              </a:rPr>
              <a:t>đa</a:t>
            </a:r>
            <a:r>
              <a:rPr lang="en" sz="5500">
                <a:solidFill>
                  <a:srgbClr val="5A2B66"/>
                </a:solidFill>
                <a:latin typeface="Oswald Medium"/>
              </a:rPr>
              <a:t> </a:t>
            </a:r>
            <a:r>
              <a:rPr lang="en" sz="5500" err="1">
                <a:solidFill>
                  <a:srgbClr val="5A2B66"/>
                </a:solidFill>
                <a:latin typeface="Oswald Medium"/>
              </a:rPr>
              <a:t>lớp</a:t>
            </a:r>
          </a:p>
        </p:txBody>
      </p:sp>
      <p:pic>
        <p:nvPicPr>
          <p:cNvPr id="2" name="Hình ảnh 3">
            <a:extLst>
              <a:ext uri="{FF2B5EF4-FFF2-40B4-BE49-F238E27FC236}">
                <a16:creationId xmlns:a16="http://schemas.microsoft.com/office/drawing/2014/main" id="{0B96D7FD-2445-91B4-4EA9-C5BB40155CF2}"/>
              </a:ext>
            </a:extLst>
          </p:cNvPr>
          <p:cNvPicPr>
            <a:picLocks noChangeAspect="1"/>
          </p:cNvPicPr>
          <p:nvPr/>
        </p:nvPicPr>
        <p:blipFill>
          <a:blip r:embed="rId3"/>
          <a:stretch>
            <a:fillRect/>
          </a:stretch>
        </p:blipFill>
        <p:spPr>
          <a:xfrm>
            <a:off x="4077316" y="1626550"/>
            <a:ext cx="4964404" cy="3358359"/>
          </a:xfrm>
          <a:prstGeom prst="rect">
            <a:avLst/>
          </a:prstGeom>
        </p:spPr>
      </p:pic>
      <p:sp>
        <p:nvSpPr>
          <p:cNvPr id="3" name="Rectangle: Rounded Corners 4">
            <a:extLst>
              <a:ext uri="{FF2B5EF4-FFF2-40B4-BE49-F238E27FC236}">
                <a16:creationId xmlns:a16="http://schemas.microsoft.com/office/drawing/2014/main" id="{1738449C-45CC-0327-AE65-AAB74BC705F4}"/>
              </a:ext>
            </a:extLst>
          </p:cNvPr>
          <p:cNvSpPr/>
          <p:nvPr/>
        </p:nvSpPr>
        <p:spPr>
          <a:xfrm>
            <a:off x="102280" y="1956274"/>
            <a:ext cx="3808583" cy="2698909"/>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800" err="1">
                <a:solidFill>
                  <a:schemeClr val="accent6">
                    <a:lumMod val="10000"/>
                  </a:schemeClr>
                </a:solidFill>
                <a:latin typeface="Montserrat" panose="00000500000000000000" pitchFamily="2" charset="0"/>
                <a:ea typeface="Calibri" panose="020F0502020204030204" pitchFamily="34" charset="0"/>
                <a:cs typeface="Arial" panose="020B0604020202020204" pitchFamily="34" charset="0"/>
              </a:rPr>
              <a:t>D</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ữ</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liệu</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được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phân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chia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thành</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nhiều</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nhóm</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khác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nhau</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dựa</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vào</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nhãn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cho</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trước</a:t>
            </a:r>
            <a:r>
              <a:rPr lang="en-US" sz="1800">
                <a:solidFill>
                  <a:schemeClr val="accent6">
                    <a:lumMod val="10000"/>
                  </a:schemeClr>
                </a:solidFill>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mẫu</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được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phân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loại</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là</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thuộc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về</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một</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trong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một</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loạt</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đã</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biết</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a:t>
            </a:r>
          </a:p>
          <a:p>
            <a:pPr algn="just"/>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Số</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lượng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nhãn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có</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thể</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rất</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a:t>
            </a:r>
            <a:endParaRPr lang="en-US" sz="1800">
              <a:solidFill>
                <a:schemeClr val="accent6">
                  <a:lumMod val="10000"/>
                </a:schemeClr>
              </a:solidFill>
              <a:effectLst/>
              <a:latin typeface="Montserrat" panose="00000500000000000000" pitchFamily="2" charset="0"/>
              <a:ea typeface="Calibri" panose="020F0502020204030204" pitchFamily="34" charset="0"/>
              <a:cs typeface="Arial"/>
            </a:endParaRPr>
          </a:p>
        </p:txBody>
      </p:sp>
      <p:sp>
        <p:nvSpPr>
          <p:cNvPr id="4" name="Slide Number Placeholder 3">
            <a:extLst>
              <a:ext uri="{FF2B5EF4-FFF2-40B4-BE49-F238E27FC236}">
                <a16:creationId xmlns:a16="http://schemas.microsoft.com/office/drawing/2014/main" id="{3A3D3D08-9774-EF63-B89D-60608E1576A8}"/>
              </a:ext>
            </a:extLst>
          </p:cNvPr>
          <p:cNvSpPr>
            <a:spLocks noGrp="1"/>
          </p:cNvSpPr>
          <p:nvPr>
            <p:ph type="sldNum" sz="quarter" idx="4"/>
          </p:nvPr>
        </p:nvSpPr>
        <p:spPr/>
        <p:txBody>
          <a:bodyPr/>
          <a:lstStyle/>
          <a:p>
            <a:fld id="{E799917D-C393-4154-A33B-00DAE610A4FD}" type="slidenum">
              <a:rPr lang="en-US" smtClean="0"/>
              <a:pPr/>
              <a:t>36</a:t>
            </a:fld>
            <a:endParaRPr lang="en-US"/>
          </a:p>
        </p:txBody>
      </p:sp>
      <p:sp>
        <p:nvSpPr>
          <p:cNvPr id="7" name="TextBox 6">
            <a:extLst>
              <a:ext uri="{FF2B5EF4-FFF2-40B4-BE49-F238E27FC236}">
                <a16:creationId xmlns:a16="http://schemas.microsoft.com/office/drawing/2014/main" id="{CA470B37-FD73-AF77-439D-FC94C9E057CC}"/>
              </a:ext>
            </a:extLst>
          </p:cNvPr>
          <p:cNvSpPr txBox="1"/>
          <p:nvPr/>
        </p:nvSpPr>
        <p:spPr>
          <a:xfrm>
            <a:off x="10583" y="4835723"/>
            <a:ext cx="3619902"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machinelearningmastery.com</a:t>
            </a:r>
          </a:p>
        </p:txBody>
      </p:sp>
    </p:spTree>
    <p:extLst>
      <p:ext uri="{BB962C8B-B14F-4D97-AF65-F5344CB8AC3E}">
        <p14:creationId xmlns:p14="http://schemas.microsoft.com/office/powerpoint/2010/main" val="124765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9958" y="262684"/>
            <a:ext cx="9153958" cy="938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274138" y="262685"/>
            <a:ext cx="7555557"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a:t>
            </a:r>
            <a:r>
              <a:rPr lang="en" sz="5500" err="1">
                <a:solidFill>
                  <a:srgbClr val="5A2B66"/>
                </a:solidFill>
                <a:latin typeface="Oswald Medium"/>
              </a:rPr>
              <a:t>Phân</a:t>
            </a:r>
            <a:r>
              <a:rPr lang="en" sz="5500">
                <a:solidFill>
                  <a:srgbClr val="5A2B66"/>
                </a:solidFill>
                <a:latin typeface="Oswald Medium"/>
              </a:rPr>
              <a:t> </a:t>
            </a:r>
            <a:r>
              <a:rPr lang="en" sz="5500" err="1">
                <a:solidFill>
                  <a:srgbClr val="5A2B66"/>
                </a:solidFill>
                <a:latin typeface="Oswald Medium"/>
              </a:rPr>
              <a:t>loại</a:t>
            </a:r>
            <a:r>
              <a:rPr lang="en" sz="5500">
                <a:solidFill>
                  <a:srgbClr val="5A2B66"/>
                </a:solidFill>
                <a:latin typeface="Oswald Medium"/>
              </a:rPr>
              <a:t> </a:t>
            </a:r>
            <a:r>
              <a:rPr lang="en" sz="5500" err="1">
                <a:solidFill>
                  <a:srgbClr val="5A2B66"/>
                </a:solidFill>
                <a:latin typeface="Oswald Medium"/>
              </a:rPr>
              <a:t>đa</a:t>
            </a:r>
            <a:r>
              <a:rPr lang="en" sz="5500">
                <a:solidFill>
                  <a:srgbClr val="5A2B66"/>
                </a:solidFill>
                <a:latin typeface="Oswald Medium"/>
              </a:rPr>
              <a:t> </a:t>
            </a:r>
            <a:r>
              <a:rPr lang="en" sz="5500" err="1">
                <a:solidFill>
                  <a:srgbClr val="5A2B66"/>
                </a:solidFill>
                <a:latin typeface="Oswald Medium"/>
              </a:rPr>
              <a:t>nhãn</a:t>
            </a:r>
            <a:endParaRPr lang="en" sz="5500">
              <a:solidFill>
                <a:srgbClr val="5A2B66"/>
              </a:solidFill>
              <a:latin typeface="Oswald Medium"/>
            </a:endParaRPr>
          </a:p>
        </p:txBody>
      </p:sp>
      <p:pic>
        <p:nvPicPr>
          <p:cNvPr id="3" name="Hình ảnh 3">
            <a:extLst>
              <a:ext uri="{FF2B5EF4-FFF2-40B4-BE49-F238E27FC236}">
                <a16:creationId xmlns:a16="http://schemas.microsoft.com/office/drawing/2014/main" id="{0AF6C663-A491-0427-76C0-4C888A92D8E2}"/>
              </a:ext>
            </a:extLst>
          </p:cNvPr>
          <p:cNvPicPr>
            <a:picLocks noChangeAspect="1"/>
          </p:cNvPicPr>
          <p:nvPr/>
        </p:nvPicPr>
        <p:blipFill>
          <a:blip r:embed="rId3"/>
          <a:stretch>
            <a:fillRect/>
          </a:stretch>
        </p:blipFill>
        <p:spPr>
          <a:xfrm>
            <a:off x="4746171" y="1306285"/>
            <a:ext cx="3923579" cy="3476559"/>
          </a:xfrm>
          <a:prstGeom prst="rect">
            <a:avLst/>
          </a:prstGeom>
        </p:spPr>
      </p:pic>
      <p:sp>
        <p:nvSpPr>
          <p:cNvPr id="4" name="Rectangle: Rounded Corners 4">
            <a:extLst>
              <a:ext uri="{FF2B5EF4-FFF2-40B4-BE49-F238E27FC236}">
                <a16:creationId xmlns:a16="http://schemas.microsoft.com/office/drawing/2014/main" id="{995086C9-E572-8E39-DAB7-7F5437D80885}"/>
              </a:ext>
            </a:extLst>
          </p:cNvPr>
          <p:cNvSpPr/>
          <p:nvPr/>
        </p:nvSpPr>
        <p:spPr>
          <a:xfrm>
            <a:off x="393881" y="1692727"/>
            <a:ext cx="3923579" cy="2703673"/>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buFont typeface="Calibri"/>
              <a:buChar char="○"/>
            </a:pPr>
            <a:endParaRPr lang="en-US" sz="1800">
              <a:solidFill>
                <a:schemeClr val="accent6">
                  <a:lumMod val="10000"/>
                </a:schemeClr>
              </a:solidFill>
              <a:latin typeface="Montserrat" panose="00000500000000000000" pitchFamily="2" charset="0"/>
              <a:ea typeface="+mn-lt"/>
              <a:cs typeface="+mn-lt"/>
            </a:endParaRPr>
          </a:p>
          <a:p>
            <a:pPr lvl="1"/>
            <a:endParaRPr lang="en-US" sz="1800">
              <a:solidFill>
                <a:schemeClr val="accent6">
                  <a:lumMod val="10000"/>
                </a:schemeClr>
              </a:solidFill>
              <a:latin typeface="Montserrat" panose="00000500000000000000" pitchFamily="2" charset="0"/>
              <a:ea typeface="+mn-lt"/>
              <a:cs typeface="Times New Roman"/>
            </a:endParaRPr>
          </a:p>
          <a:p>
            <a:pPr lvl="1"/>
            <a:endParaRPr lang="en-US" sz="1800">
              <a:solidFill>
                <a:schemeClr val="accent6">
                  <a:lumMod val="10000"/>
                </a:schemeClr>
              </a:solidFill>
              <a:latin typeface="Montserrat" panose="00000500000000000000" pitchFamily="2" charset="0"/>
              <a:ea typeface="+mn-lt"/>
              <a:cs typeface="Times New Roman"/>
            </a:endParaRPr>
          </a:p>
          <a:p>
            <a:pPr lvl="1"/>
            <a:r>
              <a:rPr lang="en-US" sz="1800" err="1">
                <a:solidFill>
                  <a:schemeClr val="accent6">
                    <a:lumMod val="10000"/>
                  </a:schemeClr>
                </a:solidFill>
                <a:latin typeface="Montserrat" panose="00000500000000000000" pitchFamily="2" charset="0"/>
                <a:ea typeface="+mn-lt"/>
                <a:cs typeface="Times New Roman"/>
              </a:rPr>
              <a:t>Phân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lớp</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đa</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nhãn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cũng</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liên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quan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đến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nhiệm</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vụ</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phân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lớp</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dựa</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trên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nhiều</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nhãn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khác</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nhau</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nhưng</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một</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hoặc</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nhiều</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nhãn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khác</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nhau</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có</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thể</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được</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sử</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dụng</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để</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tiên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đoán</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cho</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mỗi</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một</a:t>
            </a:r>
            <a:r>
              <a:rPr lang="en-US" sz="1800">
                <a:solidFill>
                  <a:schemeClr val="accent6">
                    <a:lumMod val="10000"/>
                  </a:schemeClr>
                </a:solidFill>
                <a:latin typeface="Montserrat" panose="00000500000000000000" pitchFamily="2" charset="0"/>
                <a:ea typeface="+mn-lt"/>
                <a:cs typeface="Times New Roman"/>
              </a:rPr>
              <a:t> </a:t>
            </a:r>
            <a:r>
              <a:rPr lang="en-US" sz="1800" err="1">
                <a:solidFill>
                  <a:schemeClr val="accent6">
                    <a:lumMod val="10000"/>
                  </a:schemeClr>
                </a:solidFill>
                <a:latin typeface="Montserrat" panose="00000500000000000000" pitchFamily="2" charset="0"/>
                <a:ea typeface="+mn-lt"/>
                <a:cs typeface="Times New Roman"/>
              </a:rPr>
              <a:t>mẫu</a:t>
            </a:r>
            <a:r>
              <a:rPr lang="en-US" sz="1800">
                <a:solidFill>
                  <a:schemeClr val="accent6">
                    <a:lumMod val="10000"/>
                  </a:schemeClr>
                </a:solidFill>
                <a:latin typeface="Montserrat" panose="00000500000000000000" pitchFamily="2" charset="0"/>
                <a:ea typeface="+mn-lt"/>
                <a:cs typeface="Times New Roman"/>
              </a:rPr>
              <a:t>.</a:t>
            </a:r>
            <a:endParaRPr lang="en-US">
              <a:solidFill>
                <a:schemeClr val="accent6">
                  <a:lumMod val="10000"/>
                </a:schemeClr>
              </a:solidFill>
            </a:endParaRPr>
          </a:p>
          <a:p>
            <a:pPr lvl="1"/>
            <a:endParaRPr lang="en-US" sz="1800">
              <a:solidFill>
                <a:schemeClr val="accent6">
                  <a:lumMod val="10000"/>
                </a:schemeClr>
              </a:solidFill>
              <a:latin typeface="Montserrat" panose="00000500000000000000" pitchFamily="2" charset="0"/>
              <a:ea typeface="+mn-lt"/>
              <a:cs typeface="+mn-lt"/>
            </a:endParaRPr>
          </a:p>
          <a:p>
            <a:pPr lvl="1"/>
            <a:endParaRPr lang="en-US" sz="1800">
              <a:solidFill>
                <a:schemeClr val="accent6">
                  <a:lumMod val="10000"/>
                </a:schemeClr>
              </a:solidFill>
              <a:latin typeface="Montserrat" panose="00000500000000000000" pitchFamily="2" charset="0"/>
              <a:ea typeface="+mn-lt"/>
              <a:cs typeface="+mn-lt"/>
            </a:endParaRPr>
          </a:p>
          <a:p>
            <a:pPr lvl="1" algn="just"/>
            <a:endParaRPr lang="en-US" sz="1800">
              <a:solidFill>
                <a:schemeClr val="accent6">
                  <a:lumMod val="10000"/>
                </a:schemeClr>
              </a:solidFill>
              <a:effectLst/>
              <a:latin typeface="Montserrat" panose="00000500000000000000" pitchFamily="2" charset="0"/>
              <a:ea typeface="Calibri" panose="020F0502020204030204" pitchFamily="34" charset="0"/>
              <a:cs typeface="Arial"/>
            </a:endParaRPr>
          </a:p>
        </p:txBody>
      </p:sp>
      <p:sp>
        <p:nvSpPr>
          <p:cNvPr id="2" name="Slide Number Placeholder 1">
            <a:extLst>
              <a:ext uri="{FF2B5EF4-FFF2-40B4-BE49-F238E27FC236}">
                <a16:creationId xmlns:a16="http://schemas.microsoft.com/office/drawing/2014/main" id="{78A26AEA-2389-B381-AD93-3AA3C90C8545}"/>
              </a:ext>
            </a:extLst>
          </p:cNvPr>
          <p:cNvSpPr>
            <a:spLocks noGrp="1"/>
          </p:cNvSpPr>
          <p:nvPr>
            <p:ph type="sldNum" sz="quarter" idx="4"/>
          </p:nvPr>
        </p:nvSpPr>
        <p:spPr/>
        <p:txBody>
          <a:bodyPr/>
          <a:lstStyle/>
          <a:p>
            <a:fld id="{E799917D-C393-4154-A33B-00DAE610A4FD}" type="slidenum">
              <a:rPr lang="en-US" smtClean="0"/>
              <a:pPr/>
              <a:t>37</a:t>
            </a:fld>
            <a:endParaRPr lang="en-US"/>
          </a:p>
        </p:txBody>
      </p:sp>
      <p:sp>
        <p:nvSpPr>
          <p:cNvPr id="9" name="TextBox 8">
            <a:extLst>
              <a:ext uri="{FF2B5EF4-FFF2-40B4-BE49-F238E27FC236}">
                <a16:creationId xmlns:a16="http://schemas.microsoft.com/office/drawing/2014/main" id="{A08ED613-5D1A-F249-928C-352606BF20CA}"/>
              </a:ext>
            </a:extLst>
          </p:cNvPr>
          <p:cNvSpPr txBox="1"/>
          <p:nvPr/>
        </p:nvSpPr>
        <p:spPr>
          <a:xfrm>
            <a:off x="10583" y="4835723"/>
            <a:ext cx="2125903"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scikit-hep.org</a:t>
            </a:r>
          </a:p>
        </p:txBody>
      </p:sp>
    </p:spTree>
    <p:extLst>
      <p:ext uri="{BB962C8B-B14F-4D97-AF65-F5344CB8AC3E}">
        <p14:creationId xmlns:p14="http://schemas.microsoft.com/office/powerpoint/2010/main" val="286720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385DE95-272F-FADC-D8FC-E7D6172F8B5B}"/>
              </a:ext>
            </a:extLst>
          </p:cNvPr>
          <p:cNvSpPr/>
          <p:nvPr/>
        </p:nvSpPr>
        <p:spPr>
          <a:xfrm>
            <a:off x="0" y="343828"/>
            <a:ext cx="9143579" cy="10682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D44B24B0-BCA5-F476-3A8A-41EB2B15B149}"/>
              </a:ext>
            </a:extLst>
          </p:cNvPr>
          <p:cNvSpPr txBox="1"/>
          <p:nvPr/>
        </p:nvSpPr>
        <p:spPr>
          <a:xfrm>
            <a:off x="118549" y="388831"/>
            <a:ext cx="8642800" cy="93871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a:solidFill>
                  <a:srgbClr val="5A2B66"/>
                </a:solidFill>
                <a:latin typeface="Oswald Medium"/>
              </a:rPr>
              <a:t>     Phân loại không cân bằng</a:t>
            </a:r>
          </a:p>
        </p:txBody>
      </p:sp>
      <p:pic>
        <p:nvPicPr>
          <p:cNvPr id="2" name="Hình ảnh 3">
            <a:extLst>
              <a:ext uri="{FF2B5EF4-FFF2-40B4-BE49-F238E27FC236}">
                <a16:creationId xmlns:a16="http://schemas.microsoft.com/office/drawing/2014/main" id="{4D54147D-62C4-4C42-53C9-D4844593E60B}"/>
              </a:ext>
            </a:extLst>
          </p:cNvPr>
          <p:cNvPicPr>
            <a:picLocks noChangeAspect="1"/>
          </p:cNvPicPr>
          <p:nvPr/>
        </p:nvPicPr>
        <p:blipFill>
          <a:blip r:embed="rId3"/>
          <a:stretch>
            <a:fillRect/>
          </a:stretch>
        </p:blipFill>
        <p:spPr>
          <a:xfrm>
            <a:off x="4150856" y="1620898"/>
            <a:ext cx="4874595" cy="3133771"/>
          </a:xfrm>
          <a:prstGeom prst="rect">
            <a:avLst/>
          </a:prstGeom>
        </p:spPr>
      </p:pic>
      <p:sp>
        <p:nvSpPr>
          <p:cNvPr id="3" name="Rectangle: Rounded Corners 4">
            <a:extLst>
              <a:ext uri="{FF2B5EF4-FFF2-40B4-BE49-F238E27FC236}">
                <a16:creationId xmlns:a16="http://schemas.microsoft.com/office/drawing/2014/main" id="{3FFE2D0F-CC88-21B8-80B3-C0522871C4BC}"/>
              </a:ext>
            </a:extLst>
          </p:cNvPr>
          <p:cNvSpPr/>
          <p:nvPr/>
        </p:nvSpPr>
        <p:spPr>
          <a:xfrm>
            <a:off x="381000" y="2059382"/>
            <a:ext cx="3558808" cy="2256802"/>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buFont typeface="Calibri"/>
              <a:buChar char="○"/>
            </a:pPr>
            <a:endParaRPr lang="en-US" sz="1800">
              <a:solidFill>
                <a:schemeClr val="accent6">
                  <a:lumMod val="10000"/>
                </a:schemeClr>
              </a:solidFill>
              <a:latin typeface="Montserrat" panose="00000500000000000000" pitchFamily="2" charset="0"/>
              <a:ea typeface="+mn-lt"/>
              <a:cs typeface="+mn-lt"/>
            </a:endParaRPr>
          </a:p>
          <a:p>
            <a:pPr lvl="1"/>
            <a:endParaRPr lang="en-US" sz="1800">
              <a:solidFill>
                <a:schemeClr val="accent6">
                  <a:lumMod val="10000"/>
                </a:schemeClr>
              </a:solidFill>
              <a:latin typeface="Montserrat" panose="00000500000000000000" pitchFamily="2" charset="0"/>
              <a:ea typeface="+mn-lt"/>
              <a:cs typeface="Times New Roman"/>
            </a:endParaRPr>
          </a:p>
          <a:p>
            <a:pPr marL="285750" lvl="1" indent="-285750">
              <a:buFont typeface="Calibri"/>
              <a:buChar char="○"/>
            </a:pPr>
            <a:endParaRPr lang="en-US" sz="1800">
              <a:solidFill>
                <a:schemeClr val="accent6">
                  <a:lumMod val="10000"/>
                </a:schemeClr>
              </a:solidFill>
              <a:latin typeface="Montserrat" panose="00000500000000000000" pitchFamily="2" charset="0"/>
              <a:ea typeface="+mn-lt"/>
              <a:cs typeface="+mn-lt"/>
            </a:endParaRPr>
          </a:p>
          <a:p>
            <a:pPr marL="285750" lvl="1" indent="-285750">
              <a:buFont typeface="Calibri"/>
              <a:buChar char="○"/>
            </a:pPr>
            <a:endParaRPr lang="en-US" sz="1800">
              <a:solidFill>
                <a:schemeClr val="accent6">
                  <a:lumMod val="10000"/>
                </a:schemeClr>
              </a:solidFill>
              <a:latin typeface="Montserrat" panose="00000500000000000000" pitchFamily="2" charset="0"/>
              <a:ea typeface="+mn-lt"/>
              <a:cs typeface="+mn-lt"/>
            </a:endParaRPr>
          </a:p>
          <a:p>
            <a:pPr lvl="1"/>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Phân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không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cân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bằng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đề</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cập</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đến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các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nhiệm</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vụ</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phân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trong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đó</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số</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lượng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trong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mỗi</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lớp</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được</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phân</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phối</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không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đồng</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 </a:t>
            </a:r>
            <a:r>
              <a:rPr lang="en-US" sz="1800" err="1">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đều</a:t>
            </a:r>
            <a:r>
              <a:rPr lang="en-US" sz="1800">
                <a:solidFill>
                  <a:schemeClr val="accent6">
                    <a:lumMod val="10000"/>
                  </a:schemeClr>
                </a:solidFill>
                <a:effectLst/>
                <a:latin typeface="Montserrat" panose="00000500000000000000" pitchFamily="2" charset="0"/>
                <a:ea typeface="Calibri" panose="020F0502020204030204" pitchFamily="34" charset="0"/>
                <a:cs typeface="Arial" panose="020B0604020202020204" pitchFamily="34" charset="0"/>
              </a:rPr>
              <a:t>.</a:t>
            </a:r>
            <a:endParaRPr lang="en-US" sz="1800">
              <a:solidFill>
                <a:schemeClr val="accent6">
                  <a:lumMod val="10000"/>
                </a:schemeClr>
              </a:solidFill>
              <a:latin typeface="Montserrat" panose="00000500000000000000" pitchFamily="2" charset="0"/>
              <a:ea typeface="+mn-lt"/>
              <a:cs typeface="Times New Roman"/>
            </a:endParaRPr>
          </a:p>
          <a:p>
            <a:pPr lvl="1" algn="just"/>
            <a:endParaRPr lang="en-US" sz="1800">
              <a:solidFill>
                <a:schemeClr val="accent6">
                  <a:lumMod val="10000"/>
                </a:schemeClr>
              </a:solidFill>
              <a:latin typeface="Montserrat" panose="00000500000000000000" pitchFamily="2" charset="0"/>
              <a:ea typeface="+mn-lt"/>
              <a:cs typeface="+mn-lt"/>
            </a:endParaRPr>
          </a:p>
          <a:p>
            <a:pPr lvl="1"/>
            <a:endParaRPr lang="en-US" sz="1800">
              <a:solidFill>
                <a:schemeClr val="accent6">
                  <a:lumMod val="10000"/>
                </a:schemeClr>
              </a:solidFill>
              <a:latin typeface="Montserrat" panose="00000500000000000000" pitchFamily="2" charset="0"/>
              <a:cs typeface="Times New Roman"/>
            </a:endParaRPr>
          </a:p>
          <a:p>
            <a:pPr lvl="1"/>
            <a:endParaRPr lang="en-US" sz="1800">
              <a:solidFill>
                <a:schemeClr val="accent6">
                  <a:lumMod val="10000"/>
                </a:schemeClr>
              </a:solidFill>
              <a:latin typeface="Montserrat" panose="00000500000000000000" pitchFamily="2" charset="0"/>
              <a:ea typeface="+mn-lt"/>
              <a:cs typeface="+mn-lt"/>
            </a:endParaRPr>
          </a:p>
          <a:p>
            <a:pPr lvl="1"/>
            <a:endParaRPr lang="en-US" sz="1800">
              <a:solidFill>
                <a:schemeClr val="accent6">
                  <a:lumMod val="10000"/>
                </a:schemeClr>
              </a:solidFill>
              <a:latin typeface="Montserrat" panose="00000500000000000000" pitchFamily="2" charset="0"/>
              <a:ea typeface="+mn-lt"/>
              <a:cs typeface="+mn-lt"/>
            </a:endParaRPr>
          </a:p>
          <a:p>
            <a:pPr lvl="1" algn="just"/>
            <a:endParaRPr lang="en-US" sz="1800">
              <a:solidFill>
                <a:schemeClr val="accent6">
                  <a:lumMod val="10000"/>
                </a:schemeClr>
              </a:solidFill>
              <a:effectLst/>
              <a:latin typeface="Montserrat" panose="00000500000000000000" pitchFamily="2" charset="0"/>
              <a:ea typeface="Calibri" panose="020F0502020204030204" pitchFamily="34" charset="0"/>
              <a:cs typeface="Arial"/>
            </a:endParaRPr>
          </a:p>
        </p:txBody>
      </p:sp>
      <p:sp>
        <p:nvSpPr>
          <p:cNvPr id="4" name="Slide Number Placeholder 3">
            <a:extLst>
              <a:ext uri="{FF2B5EF4-FFF2-40B4-BE49-F238E27FC236}">
                <a16:creationId xmlns:a16="http://schemas.microsoft.com/office/drawing/2014/main" id="{D93B5F48-7EB5-E2FF-2FDE-3A31E6EA9A8D}"/>
              </a:ext>
            </a:extLst>
          </p:cNvPr>
          <p:cNvSpPr>
            <a:spLocks noGrp="1"/>
          </p:cNvSpPr>
          <p:nvPr>
            <p:ph type="sldNum" sz="quarter" idx="4"/>
          </p:nvPr>
        </p:nvSpPr>
        <p:spPr/>
        <p:txBody>
          <a:bodyPr/>
          <a:lstStyle/>
          <a:p>
            <a:fld id="{E799917D-C393-4154-A33B-00DAE610A4FD}" type="slidenum">
              <a:rPr lang="en-US" smtClean="0"/>
              <a:pPr/>
              <a:t>38</a:t>
            </a:fld>
            <a:endParaRPr lang="en-US"/>
          </a:p>
        </p:txBody>
      </p:sp>
      <p:sp>
        <p:nvSpPr>
          <p:cNvPr id="7" name="TextBox 6">
            <a:extLst>
              <a:ext uri="{FF2B5EF4-FFF2-40B4-BE49-F238E27FC236}">
                <a16:creationId xmlns:a16="http://schemas.microsoft.com/office/drawing/2014/main" id="{614F11FE-1F3F-FB6F-4015-E7134DA29487}"/>
              </a:ext>
            </a:extLst>
          </p:cNvPr>
          <p:cNvSpPr txBox="1"/>
          <p:nvPr/>
        </p:nvSpPr>
        <p:spPr>
          <a:xfrm>
            <a:off x="10583" y="4835723"/>
            <a:ext cx="3619902"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machinelearningmastery.com</a:t>
            </a:r>
          </a:p>
        </p:txBody>
      </p:sp>
    </p:spTree>
    <p:extLst>
      <p:ext uri="{BB962C8B-B14F-4D97-AF65-F5344CB8AC3E}">
        <p14:creationId xmlns:p14="http://schemas.microsoft.com/office/powerpoint/2010/main" val="288055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Thuật toán Hồi quy Logistic</a:t>
            </a:r>
            <a:endParaRPr/>
          </a:p>
        </p:txBody>
      </p:sp>
      <p:sp>
        <p:nvSpPr>
          <p:cNvPr id="285" name="Google Shape;285;p40"/>
          <p:cNvSpPr txBox="1"/>
          <p:nvPr/>
        </p:nvSpPr>
        <p:spPr>
          <a:xfrm flipH="1">
            <a:off x="4991725" y="1380663"/>
            <a:ext cx="3216373" cy="83381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tx1"/>
                </a:solidFill>
                <a:latin typeface="Montserrat" panose="00000500000000000000" pitchFamily="2" charset="0"/>
                <a:ea typeface="Poppins"/>
                <a:cs typeface="Poppins"/>
                <a:sym typeface="Poppins"/>
              </a:rPr>
              <a:t>D</a:t>
            </a:r>
            <a:r>
              <a:rPr lang="vi-VN">
                <a:solidFill>
                  <a:schemeClr val="tx1"/>
                </a:solidFill>
                <a:latin typeface="Montserrat" panose="00000500000000000000" pitchFamily="2" charset="0"/>
                <a:ea typeface="Poppins"/>
                <a:cs typeface="Poppins"/>
                <a:sym typeface="Poppins"/>
              </a:rPr>
              <a:t>ự đoán giá trị đầu ra rời rạc (discrete target variable) y ứng với một véc-tơ đầu vào x</a:t>
            </a:r>
            <a:endParaRPr>
              <a:solidFill>
                <a:schemeClr val="tx1"/>
              </a:solidFill>
              <a:latin typeface="Montserrat" panose="00000500000000000000" pitchFamily="2" charset="0"/>
              <a:ea typeface="Poppins"/>
              <a:cs typeface="Poppins"/>
              <a:sym typeface="Poppins"/>
            </a:endParaRPr>
          </a:p>
        </p:txBody>
      </p:sp>
      <p:sp>
        <p:nvSpPr>
          <p:cNvPr id="287" name="Google Shape;287;p40"/>
          <p:cNvSpPr txBox="1"/>
          <p:nvPr/>
        </p:nvSpPr>
        <p:spPr>
          <a:xfrm flipH="1">
            <a:off x="4991725" y="2634097"/>
            <a:ext cx="3216373" cy="83381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err="1">
                <a:solidFill>
                  <a:srgbClr val="FFFFFF"/>
                </a:solidFill>
                <a:latin typeface="Montserrat" panose="00000500000000000000" pitchFamily="2" charset="0"/>
                <a:ea typeface="Poppins"/>
                <a:cs typeface="Poppins"/>
                <a:sym typeface="Poppins"/>
              </a:rPr>
              <a:t>Ứng</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dụng</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trong</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cả</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dự</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đoán</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nhãn</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và</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dự</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đoán</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xác</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suất</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xảy</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ra</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của</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một</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vấn</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đề</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cụ</a:t>
            </a:r>
            <a:r>
              <a:rPr lang="en-US">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thể</a:t>
            </a:r>
            <a:endParaRPr>
              <a:solidFill>
                <a:srgbClr val="FFFFFF"/>
              </a:solidFill>
              <a:latin typeface="Montserrat" panose="00000500000000000000" pitchFamily="2" charset="0"/>
              <a:ea typeface="Poppins"/>
              <a:cs typeface="Poppins"/>
              <a:sym typeface="Poppins"/>
            </a:endParaRPr>
          </a:p>
        </p:txBody>
      </p:sp>
      <p:sp>
        <p:nvSpPr>
          <p:cNvPr id="289" name="Google Shape;289;p40"/>
          <p:cNvSpPr txBox="1"/>
          <p:nvPr/>
        </p:nvSpPr>
        <p:spPr>
          <a:xfrm flipH="1">
            <a:off x="4572000" y="3865505"/>
            <a:ext cx="3636098" cy="102128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accent3">
                    <a:lumMod val="50000"/>
                  </a:schemeClr>
                </a:solidFill>
                <a:latin typeface="Montserrat" panose="00000500000000000000" pitchFamily="2" charset="0"/>
                <a:ea typeface="Poppins"/>
                <a:cs typeface="Poppins"/>
                <a:sym typeface="Poppins"/>
              </a:rPr>
              <a:t>Đ</a:t>
            </a:r>
            <a:r>
              <a:rPr lang="vi-VN">
                <a:solidFill>
                  <a:schemeClr val="accent3">
                    <a:lumMod val="50000"/>
                  </a:schemeClr>
                </a:solidFill>
                <a:latin typeface="Montserrat" panose="00000500000000000000" pitchFamily="2" charset="0"/>
                <a:ea typeface="Poppins"/>
                <a:cs typeface="Poppins"/>
                <a:sym typeface="Poppins"/>
              </a:rPr>
              <a:t>ưa đầu ra của mô hình hồi quy tuyến tính đi qua hàm kích hoạt sigmoid để tất cả giá trị output của hàm giả định</a:t>
            </a:r>
            <a:r>
              <a:rPr lang="en-US">
                <a:solidFill>
                  <a:schemeClr val="accent3">
                    <a:lumMod val="50000"/>
                  </a:schemeClr>
                </a:solidFill>
                <a:latin typeface="Montserrat" panose="00000500000000000000" pitchFamily="2" charset="0"/>
                <a:ea typeface="Poppins"/>
                <a:cs typeface="Poppins"/>
                <a:sym typeface="Poppins"/>
              </a:rPr>
              <a:t> </a:t>
            </a:r>
            <a:r>
              <a:rPr lang="vi-VN">
                <a:solidFill>
                  <a:schemeClr val="accent3">
                    <a:lumMod val="50000"/>
                  </a:schemeClr>
                </a:solidFill>
                <a:latin typeface="Montserrat" panose="00000500000000000000" pitchFamily="2" charset="0"/>
                <a:ea typeface="Poppins"/>
                <a:cs typeface="Poppins"/>
                <a:sym typeface="Poppins"/>
              </a:rPr>
              <a:t>nằm trong khoảng [0,1] </a:t>
            </a:r>
            <a:endParaRPr>
              <a:solidFill>
                <a:schemeClr val="accent3">
                  <a:lumMod val="50000"/>
                </a:schemeClr>
              </a:solidFill>
              <a:latin typeface="Montserrat" panose="00000500000000000000" pitchFamily="2" charset="0"/>
              <a:ea typeface="Poppins"/>
              <a:cs typeface="Poppins"/>
              <a:sym typeface="Poppins"/>
            </a:endParaRPr>
          </a:p>
        </p:txBody>
      </p:sp>
      <p:sp>
        <p:nvSpPr>
          <p:cNvPr id="295" name="Google Shape;295;p40"/>
          <p:cNvSpPr/>
          <p:nvPr/>
        </p:nvSpPr>
        <p:spPr>
          <a:xfrm flipH="1">
            <a:off x="8306174" y="1380663"/>
            <a:ext cx="281100" cy="281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flipH="1">
            <a:off x="8306174" y="2634097"/>
            <a:ext cx="281100" cy="281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flipH="1">
            <a:off x="8306174" y="3865505"/>
            <a:ext cx="281100" cy="2811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pic>
        <p:nvPicPr>
          <p:cNvPr id="11" name="Hình ảnh 10" descr="Logistic Regression PyTorch">
            <a:extLst>
              <a:ext uri="{FF2B5EF4-FFF2-40B4-BE49-F238E27FC236}">
                <a16:creationId xmlns:a16="http://schemas.microsoft.com/office/drawing/2014/main" id="{23D2EC91-586A-F141-4845-BF72B45C81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341" y="1871483"/>
            <a:ext cx="4428659" cy="2504666"/>
          </a:xfrm>
          <a:prstGeom prst="rect">
            <a:avLst/>
          </a:prstGeom>
          <a:noFill/>
          <a:ln>
            <a:noFill/>
          </a:ln>
        </p:spPr>
      </p:pic>
      <p:sp>
        <p:nvSpPr>
          <p:cNvPr id="2" name="Slide Number Placeholder 1">
            <a:extLst>
              <a:ext uri="{FF2B5EF4-FFF2-40B4-BE49-F238E27FC236}">
                <a16:creationId xmlns:a16="http://schemas.microsoft.com/office/drawing/2014/main" id="{717D6775-FA45-8ED7-23FA-D97AC34415B1}"/>
              </a:ext>
            </a:extLst>
          </p:cNvPr>
          <p:cNvSpPr>
            <a:spLocks noGrp="1"/>
          </p:cNvSpPr>
          <p:nvPr>
            <p:ph type="sldNum" sz="quarter" idx="4"/>
          </p:nvPr>
        </p:nvSpPr>
        <p:spPr/>
        <p:txBody>
          <a:bodyPr/>
          <a:lstStyle/>
          <a:p>
            <a:fld id="{E799917D-C393-4154-A33B-00DAE610A4FD}" type="slidenum">
              <a:rPr lang="en-US" smtClean="0"/>
              <a:pPr/>
              <a:t>39</a:t>
            </a:fld>
            <a:endParaRPr lang="en-US"/>
          </a:p>
        </p:txBody>
      </p:sp>
      <p:sp>
        <p:nvSpPr>
          <p:cNvPr id="12" name="TextBox 11">
            <a:extLst>
              <a:ext uri="{FF2B5EF4-FFF2-40B4-BE49-F238E27FC236}">
                <a16:creationId xmlns:a16="http://schemas.microsoft.com/office/drawing/2014/main" id="{C8DB031C-22DE-AA3F-9A20-4D85598F394D}"/>
              </a:ext>
            </a:extLst>
          </p:cNvPr>
          <p:cNvSpPr txBox="1"/>
          <p:nvPr/>
        </p:nvSpPr>
        <p:spPr>
          <a:xfrm>
            <a:off x="10583" y="4835723"/>
            <a:ext cx="2114681"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datahacker.rs</a:t>
            </a:r>
          </a:p>
        </p:txBody>
      </p:sp>
    </p:spTree>
    <p:extLst>
      <p:ext uri="{BB962C8B-B14F-4D97-AF65-F5344CB8AC3E}">
        <p14:creationId xmlns:p14="http://schemas.microsoft.com/office/powerpoint/2010/main" val="33957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graphicFrame>
        <p:nvGraphicFramePr>
          <p:cNvPr id="2" name="Table 2">
            <a:extLst>
              <a:ext uri="{FF2B5EF4-FFF2-40B4-BE49-F238E27FC236}">
                <a16:creationId xmlns:a16="http://schemas.microsoft.com/office/drawing/2014/main" id="{9EB2766A-2CD9-58B4-F075-6E452270DA63}"/>
              </a:ext>
            </a:extLst>
          </p:cNvPr>
          <p:cNvGraphicFramePr>
            <a:graphicFrameLocks noGrp="1"/>
          </p:cNvGraphicFramePr>
          <p:nvPr/>
        </p:nvGraphicFramePr>
        <p:xfrm>
          <a:off x="1047214" y="1602479"/>
          <a:ext cx="7049571" cy="2603317"/>
        </p:xfrm>
        <a:graphic>
          <a:graphicData uri="http://schemas.openxmlformats.org/drawingml/2006/table">
            <a:tbl>
              <a:tblPr firstRow="1" bandRow="1">
                <a:tableStyleId>{C9FEB461-AFBC-4763-8C87-7C0E00BCCC2C}</a:tableStyleId>
              </a:tblPr>
              <a:tblGrid>
                <a:gridCol w="2349857">
                  <a:extLst>
                    <a:ext uri="{9D8B030D-6E8A-4147-A177-3AD203B41FA5}">
                      <a16:colId xmlns:a16="http://schemas.microsoft.com/office/drawing/2014/main" val="520285790"/>
                    </a:ext>
                  </a:extLst>
                </a:gridCol>
                <a:gridCol w="2349857">
                  <a:extLst>
                    <a:ext uri="{9D8B030D-6E8A-4147-A177-3AD203B41FA5}">
                      <a16:colId xmlns:a16="http://schemas.microsoft.com/office/drawing/2014/main" val="2812155796"/>
                    </a:ext>
                  </a:extLst>
                </a:gridCol>
                <a:gridCol w="2349857">
                  <a:extLst>
                    <a:ext uri="{9D8B030D-6E8A-4147-A177-3AD203B41FA5}">
                      <a16:colId xmlns:a16="http://schemas.microsoft.com/office/drawing/2014/main" val="2670490785"/>
                    </a:ext>
                  </a:extLst>
                </a:gridCol>
              </a:tblGrid>
              <a:tr h="370840">
                <a:tc>
                  <a:txBody>
                    <a:bodyPr/>
                    <a:lstStyle/>
                    <a:p>
                      <a:pPr algn="ctr"/>
                      <a:r>
                        <a:rPr lang="en-US" sz="3000">
                          <a:solidFill>
                            <a:schemeClr val="bg2"/>
                          </a:solidFill>
                          <a:latin typeface="Oswald Medium" pitchFamily="2" charset="0"/>
                        </a:rPr>
                        <a:t>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000">
                          <a:solidFill>
                            <a:schemeClr val="bg2"/>
                          </a:solidFill>
                          <a:latin typeface="Oswald Medium" pitchFamily="2" charset="0"/>
                        </a:rPr>
                        <a:t>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000">
                          <a:solidFill>
                            <a:schemeClr val="bg2"/>
                          </a:solidFill>
                          <a:latin typeface="Oswald Medium" pitchFamily="2" charset="0"/>
                        </a:rPr>
                        <a:t>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3632129"/>
                  </a:ext>
                </a:extLst>
              </a:tr>
              <a:tr h="804997">
                <a:tc>
                  <a:txBody>
                    <a:bodyPr/>
                    <a:lstStyle/>
                    <a:p>
                      <a:pPr algn="ctr"/>
                      <a:r>
                        <a:rPr lang="en-US" sz="2000">
                          <a:solidFill>
                            <a:schemeClr val="tx1"/>
                          </a:solidFill>
                          <a:latin typeface="Oswald Medium" pitchFamily="2" charset="0"/>
                        </a:rPr>
                        <a:t>MỞ ĐẦU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solidFill>
                            <a:schemeClr val="tx1"/>
                          </a:solidFill>
                          <a:latin typeface="Oswald Medium" pitchFamily="2" charset="0"/>
                        </a:rPr>
                        <a:t>TỔNG QUAN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solidFill>
                            <a:schemeClr val="tx1"/>
                          </a:solidFill>
                          <a:latin typeface="Oswald Medium" pitchFamily="2" charset="0"/>
                        </a:rPr>
                        <a:t>CÁC NGHIÊN CỨU</a:t>
                      </a:r>
                    </a:p>
                    <a:p>
                      <a:pPr algn="ctr"/>
                      <a:r>
                        <a:rPr lang="en-US" sz="2000">
                          <a:solidFill>
                            <a:schemeClr val="tx1"/>
                          </a:solidFill>
                          <a:latin typeface="Oswald Medium" pitchFamily="2" charset="0"/>
                        </a:rPr>
                        <a:t>LIÊN QUAN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0382232"/>
                  </a:ext>
                </a:extLst>
              </a:tr>
              <a:tr h="370840">
                <a:tc>
                  <a:txBody>
                    <a:bodyPr/>
                    <a:lstStyle/>
                    <a:p>
                      <a:pPr algn="ctr"/>
                      <a:r>
                        <a:rPr lang="en-US" sz="3000">
                          <a:solidFill>
                            <a:schemeClr val="bg2"/>
                          </a:solidFill>
                          <a:latin typeface="Oswald Medium" pitchFamily="2" charset="0"/>
                        </a:rPr>
                        <a:t>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000">
                          <a:solidFill>
                            <a:schemeClr val="bg2"/>
                          </a:solidFill>
                          <a:latin typeface="Oswald Medium" pitchFamily="2" charset="0"/>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000">
                          <a:solidFill>
                            <a:schemeClr val="bg2"/>
                          </a:solidFill>
                          <a:latin typeface="Oswald Medium" pitchFamily="2" charset="0"/>
                        </a:rPr>
                        <a:t>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17624"/>
                  </a:ext>
                </a:extLst>
              </a:tr>
              <a:tr h="370840">
                <a:tc>
                  <a:txBody>
                    <a:bodyPr/>
                    <a:lstStyle/>
                    <a:p>
                      <a:pPr algn="ctr"/>
                      <a:r>
                        <a:rPr lang="en-US" sz="2000">
                          <a:solidFill>
                            <a:schemeClr val="tx1"/>
                          </a:solidFill>
                          <a:latin typeface="Oswald Medium" pitchFamily="2" charset="0"/>
                        </a:rPr>
                        <a:t>BỘ DỮ LIỆU</a:t>
                      </a:r>
                    </a:p>
                    <a:p>
                      <a:pPr algn="ctr"/>
                      <a:r>
                        <a:rPr lang="en-US" sz="2000">
                          <a:solidFill>
                            <a:schemeClr val="tx1"/>
                          </a:solidFill>
                          <a:latin typeface="Oswald Medium" pitchFamily="2" charset="0"/>
                        </a:rPr>
                        <a:t>BREAKHIS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solidFill>
                            <a:schemeClr val="tx1"/>
                          </a:solidFill>
                          <a:latin typeface="Oswald Medium" pitchFamily="2" charset="0"/>
                        </a:rPr>
                        <a:t>THỰC NGHIỆM</a:t>
                      </a:r>
                    </a:p>
                    <a:p>
                      <a:pPr algn="ctr"/>
                      <a:r>
                        <a:rPr lang="en-US" sz="2000">
                          <a:solidFill>
                            <a:schemeClr val="tx1"/>
                          </a:solidFill>
                          <a:latin typeface="Oswald Medium" pitchFamily="2" charset="0"/>
                        </a:rPr>
                        <a:t>ĐÁNH GIÁ</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solidFill>
                            <a:schemeClr val="tx1"/>
                          </a:solidFill>
                          <a:latin typeface="Oswald Medium" pitchFamily="2" charset="0"/>
                        </a:rPr>
                        <a:t>KẾT LUẬN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2337567"/>
                  </a:ext>
                </a:extLst>
              </a:tr>
            </a:tbl>
          </a:graphicData>
        </a:graphic>
      </p:graphicFrame>
      <p:sp>
        <p:nvSpPr>
          <p:cNvPr id="5" name="Google Shape;771;p61">
            <a:extLst>
              <a:ext uri="{FF2B5EF4-FFF2-40B4-BE49-F238E27FC236}">
                <a16:creationId xmlns:a16="http://schemas.microsoft.com/office/drawing/2014/main" id="{0A06B22D-F3D3-3485-3487-E213715A3474}"/>
              </a:ext>
            </a:extLst>
          </p:cNvPr>
          <p:cNvSpPr/>
          <p:nvPr/>
        </p:nvSpPr>
        <p:spPr>
          <a:xfrm rot="948683">
            <a:off x="-748942" y="3739243"/>
            <a:ext cx="4104462" cy="1553562"/>
          </a:xfrm>
          <a:custGeom>
            <a:avLst/>
            <a:gdLst/>
            <a:ahLst/>
            <a:cxnLst/>
            <a:rect l="l" t="t" r="r" b="b"/>
            <a:pathLst>
              <a:path w="78693" h="24834" extrusionOk="0">
                <a:moveTo>
                  <a:pt x="1096" y="1"/>
                </a:moveTo>
                <a:cubicBezTo>
                  <a:pt x="802" y="1"/>
                  <a:pt x="508" y="3"/>
                  <a:pt x="214" y="8"/>
                </a:cubicBezTo>
                <a:lnTo>
                  <a:pt x="0" y="8"/>
                </a:lnTo>
                <a:lnTo>
                  <a:pt x="0" y="12300"/>
                </a:lnTo>
                <a:cubicBezTo>
                  <a:pt x="2120" y="11892"/>
                  <a:pt x="4299" y="11658"/>
                  <a:pt x="6458" y="11580"/>
                </a:cubicBezTo>
                <a:cubicBezTo>
                  <a:pt x="6953" y="11566"/>
                  <a:pt x="7449" y="11559"/>
                  <a:pt x="7944" y="11559"/>
                </a:cubicBezTo>
                <a:cubicBezTo>
                  <a:pt x="9510" y="11559"/>
                  <a:pt x="11076" y="11632"/>
                  <a:pt x="12643" y="11794"/>
                </a:cubicBezTo>
                <a:cubicBezTo>
                  <a:pt x="14976" y="12028"/>
                  <a:pt x="17291" y="12417"/>
                  <a:pt x="19586" y="12961"/>
                </a:cubicBezTo>
                <a:cubicBezTo>
                  <a:pt x="22056" y="13545"/>
                  <a:pt x="24507" y="14303"/>
                  <a:pt x="26879" y="15217"/>
                </a:cubicBezTo>
                <a:cubicBezTo>
                  <a:pt x="29369" y="16151"/>
                  <a:pt x="31781" y="17240"/>
                  <a:pt x="34134" y="18485"/>
                </a:cubicBezTo>
                <a:lnTo>
                  <a:pt x="35982" y="19457"/>
                </a:lnTo>
                <a:lnTo>
                  <a:pt x="36993" y="19983"/>
                </a:lnTo>
                <a:cubicBezTo>
                  <a:pt x="37343" y="20177"/>
                  <a:pt x="37693" y="20333"/>
                  <a:pt x="38024" y="20508"/>
                </a:cubicBezTo>
                <a:cubicBezTo>
                  <a:pt x="39405" y="21169"/>
                  <a:pt x="40805" y="21772"/>
                  <a:pt x="42264" y="22316"/>
                </a:cubicBezTo>
                <a:cubicBezTo>
                  <a:pt x="43684" y="22861"/>
                  <a:pt x="45162" y="23308"/>
                  <a:pt x="46640" y="23697"/>
                </a:cubicBezTo>
                <a:cubicBezTo>
                  <a:pt x="48118" y="24086"/>
                  <a:pt x="49616" y="24359"/>
                  <a:pt x="51113" y="24553"/>
                </a:cubicBezTo>
                <a:cubicBezTo>
                  <a:pt x="52491" y="24741"/>
                  <a:pt x="53877" y="24833"/>
                  <a:pt x="55264" y="24833"/>
                </a:cubicBezTo>
                <a:cubicBezTo>
                  <a:pt x="56755" y="24833"/>
                  <a:pt x="58248" y="24726"/>
                  <a:pt x="59729" y="24514"/>
                </a:cubicBezTo>
                <a:cubicBezTo>
                  <a:pt x="62200" y="24145"/>
                  <a:pt x="64592" y="23483"/>
                  <a:pt x="66906" y="22530"/>
                </a:cubicBezTo>
                <a:cubicBezTo>
                  <a:pt x="68754" y="21772"/>
                  <a:pt x="70524" y="20838"/>
                  <a:pt x="72216" y="19769"/>
                </a:cubicBezTo>
                <a:cubicBezTo>
                  <a:pt x="73461" y="18971"/>
                  <a:pt x="74667" y="18096"/>
                  <a:pt x="75834" y="17182"/>
                </a:cubicBezTo>
                <a:cubicBezTo>
                  <a:pt x="76767" y="16404"/>
                  <a:pt x="77487" y="15782"/>
                  <a:pt x="77954" y="15354"/>
                </a:cubicBezTo>
                <a:lnTo>
                  <a:pt x="78693" y="14692"/>
                </a:lnTo>
                <a:lnTo>
                  <a:pt x="77837" y="15237"/>
                </a:lnTo>
                <a:cubicBezTo>
                  <a:pt x="77292" y="15587"/>
                  <a:pt x="76456" y="16093"/>
                  <a:pt x="75386" y="16696"/>
                </a:cubicBezTo>
                <a:cubicBezTo>
                  <a:pt x="74103" y="17415"/>
                  <a:pt x="72780" y="18077"/>
                  <a:pt x="71419" y="18660"/>
                </a:cubicBezTo>
                <a:cubicBezTo>
                  <a:pt x="69668" y="19438"/>
                  <a:pt x="67859" y="20041"/>
                  <a:pt x="66012" y="20508"/>
                </a:cubicBezTo>
                <a:cubicBezTo>
                  <a:pt x="63925" y="21015"/>
                  <a:pt x="61784" y="21287"/>
                  <a:pt x="59623" y="21287"/>
                </a:cubicBezTo>
                <a:cubicBezTo>
                  <a:pt x="59548" y="21287"/>
                  <a:pt x="59474" y="21286"/>
                  <a:pt x="59399" y="21286"/>
                </a:cubicBezTo>
                <a:cubicBezTo>
                  <a:pt x="56987" y="21266"/>
                  <a:pt x="54595" y="20936"/>
                  <a:pt x="52280" y="20255"/>
                </a:cubicBezTo>
                <a:cubicBezTo>
                  <a:pt x="51074" y="19905"/>
                  <a:pt x="49908" y="19496"/>
                  <a:pt x="48760" y="18991"/>
                </a:cubicBezTo>
                <a:cubicBezTo>
                  <a:pt x="47593" y="18485"/>
                  <a:pt x="46465" y="17921"/>
                  <a:pt x="45356" y="17299"/>
                </a:cubicBezTo>
                <a:cubicBezTo>
                  <a:pt x="44248" y="16657"/>
                  <a:pt x="43178" y="15976"/>
                  <a:pt x="42128" y="15237"/>
                </a:cubicBezTo>
                <a:cubicBezTo>
                  <a:pt x="41875" y="15042"/>
                  <a:pt x="41603" y="14867"/>
                  <a:pt x="41350" y="14673"/>
                </a:cubicBezTo>
                <a:lnTo>
                  <a:pt x="40591" y="14109"/>
                </a:lnTo>
                <a:lnTo>
                  <a:pt x="40183" y="13778"/>
                </a:lnTo>
                <a:lnTo>
                  <a:pt x="40066" y="13700"/>
                </a:lnTo>
                <a:lnTo>
                  <a:pt x="40047" y="13681"/>
                </a:lnTo>
                <a:lnTo>
                  <a:pt x="39988" y="13642"/>
                </a:lnTo>
                <a:lnTo>
                  <a:pt x="39774" y="13486"/>
                </a:lnTo>
                <a:lnTo>
                  <a:pt x="38899" y="12825"/>
                </a:lnTo>
                <a:cubicBezTo>
                  <a:pt x="36487" y="11075"/>
                  <a:pt x="33978" y="9480"/>
                  <a:pt x="31392" y="8041"/>
                </a:cubicBezTo>
                <a:cubicBezTo>
                  <a:pt x="28766" y="6601"/>
                  <a:pt x="26063" y="5337"/>
                  <a:pt x="23281" y="4248"/>
                </a:cubicBezTo>
                <a:cubicBezTo>
                  <a:pt x="20597" y="3198"/>
                  <a:pt x="17836" y="2342"/>
                  <a:pt x="15015" y="1661"/>
                </a:cubicBezTo>
                <a:cubicBezTo>
                  <a:pt x="12429" y="1039"/>
                  <a:pt x="9803" y="592"/>
                  <a:pt x="7138" y="319"/>
                </a:cubicBezTo>
                <a:cubicBezTo>
                  <a:pt x="5135" y="116"/>
                  <a:pt x="3117"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1;p61">
            <a:extLst>
              <a:ext uri="{FF2B5EF4-FFF2-40B4-BE49-F238E27FC236}">
                <a16:creationId xmlns:a16="http://schemas.microsoft.com/office/drawing/2014/main" id="{3EC07862-D2B8-0E27-0766-4634F8B5B73B}"/>
              </a:ext>
            </a:extLst>
          </p:cNvPr>
          <p:cNvSpPr/>
          <p:nvPr/>
        </p:nvSpPr>
        <p:spPr>
          <a:xfrm rot="11987114">
            <a:off x="6220638" y="-255612"/>
            <a:ext cx="4104462" cy="1553562"/>
          </a:xfrm>
          <a:custGeom>
            <a:avLst/>
            <a:gdLst/>
            <a:ahLst/>
            <a:cxnLst/>
            <a:rect l="l" t="t" r="r" b="b"/>
            <a:pathLst>
              <a:path w="78693" h="24834" extrusionOk="0">
                <a:moveTo>
                  <a:pt x="1096" y="1"/>
                </a:moveTo>
                <a:cubicBezTo>
                  <a:pt x="802" y="1"/>
                  <a:pt x="508" y="3"/>
                  <a:pt x="214" y="8"/>
                </a:cubicBezTo>
                <a:lnTo>
                  <a:pt x="0" y="8"/>
                </a:lnTo>
                <a:lnTo>
                  <a:pt x="0" y="12300"/>
                </a:lnTo>
                <a:cubicBezTo>
                  <a:pt x="2120" y="11892"/>
                  <a:pt x="4299" y="11658"/>
                  <a:pt x="6458" y="11580"/>
                </a:cubicBezTo>
                <a:cubicBezTo>
                  <a:pt x="6953" y="11566"/>
                  <a:pt x="7449" y="11559"/>
                  <a:pt x="7944" y="11559"/>
                </a:cubicBezTo>
                <a:cubicBezTo>
                  <a:pt x="9510" y="11559"/>
                  <a:pt x="11076" y="11632"/>
                  <a:pt x="12643" y="11794"/>
                </a:cubicBezTo>
                <a:cubicBezTo>
                  <a:pt x="14976" y="12028"/>
                  <a:pt x="17291" y="12417"/>
                  <a:pt x="19586" y="12961"/>
                </a:cubicBezTo>
                <a:cubicBezTo>
                  <a:pt x="22056" y="13545"/>
                  <a:pt x="24507" y="14303"/>
                  <a:pt x="26879" y="15217"/>
                </a:cubicBezTo>
                <a:cubicBezTo>
                  <a:pt x="29369" y="16151"/>
                  <a:pt x="31781" y="17240"/>
                  <a:pt x="34134" y="18485"/>
                </a:cubicBezTo>
                <a:lnTo>
                  <a:pt x="35982" y="19457"/>
                </a:lnTo>
                <a:lnTo>
                  <a:pt x="36993" y="19983"/>
                </a:lnTo>
                <a:cubicBezTo>
                  <a:pt x="37343" y="20177"/>
                  <a:pt x="37693" y="20333"/>
                  <a:pt x="38024" y="20508"/>
                </a:cubicBezTo>
                <a:cubicBezTo>
                  <a:pt x="39405" y="21169"/>
                  <a:pt x="40805" y="21772"/>
                  <a:pt x="42264" y="22316"/>
                </a:cubicBezTo>
                <a:cubicBezTo>
                  <a:pt x="43684" y="22861"/>
                  <a:pt x="45162" y="23308"/>
                  <a:pt x="46640" y="23697"/>
                </a:cubicBezTo>
                <a:cubicBezTo>
                  <a:pt x="48118" y="24086"/>
                  <a:pt x="49616" y="24359"/>
                  <a:pt x="51113" y="24553"/>
                </a:cubicBezTo>
                <a:cubicBezTo>
                  <a:pt x="52491" y="24741"/>
                  <a:pt x="53877" y="24833"/>
                  <a:pt x="55264" y="24833"/>
                </a:cubicBezTo>
                <a:cubicBezTo>
                  <a:pt x="56755" y="24833"/>
                  <a:pt x="58248" y="24726"/>
                  <a:pt x="59729" y="24514"/>
                </a:cubicBezTo>
                <a:cubicBezTo>
                  <a:pt x="62200" y="24145"/>
                  <a:pt x="64592" y="23483"/>
                  <a:pt x="66906" y="22530"/>
                </a:cubicBezTo>
                <a:cubicBezTo>
                  <a:pt x="68754" y="21772"/>
                  <a:pt x="70524" y="20838"/>
                  <a:pt x="72216" y="19769"/>
                </a:cubicBezTo>
                <a:cubicBezTo>
                  <a:pt x="73461" y="18971"/>
                  <a:pt x="74667" y="18096"/>
                  <a:pt x="75834" y="17182"/>
                </a:cubicBezTo>
                <a:cubicBezTo>
                  <a:pt x="76767" y="16404"/>
                  <a:pt x="77487" y="15782"/>
                  <a:pt x="77954" y="15354"/>
                </a:cubicBezTo>
                <a:lnTo>
                  <a:pt x="78693" y="14692"/>
                </a:lnTo>
                <a:lnTo>
                  <a:pt x="77837" y="15237"/>
                </a:lnTo>
                <a:cubicBezTo>
                  <a:pt x="77292" y="15587"/>
                  <a:pt x="76456" y="16093"/>
                  <a:pt x="75386" y="16696"/>
                </a:cubicBezTo>
                <a:cubicBezTo>
                  <a:pt x="74103" y="17415"/>
                  <a:pt x="72780" y="18077"/>
                  <a:pt x="71419" y="18660"/>
                </a:cubicBezTo>
                <a:cubicBezTo>
                  <a:pt x="69668" y="19438"/>
                  <a:pt x="67859" y="20041"/>
                  <a:pt x="66012" y="20508"/>
                </a:cubicBezTo>
                <a:cubicBezTo>
                  <a:pt x="63925" y="21015"/>
                  <a:pt x="61784" y="21287"/>
                  <a:pt x="59623" y="21287"/>
                </a:cubicBezTo>
                <a:cubicBezTo>
                  <a:pt x="59548" y="21287"/>
                  <a:pt x="59474" y="21286"/>
                  <a:pt x="59399" y="21286"/>
                </a:cubicBezTo>
                <a:cubicBezTo>
                  <a:pt x="56987" y="21266"/>
                  <a:pt x="54595" y="20936"/>
                  <a:pt x="52280" y="20255"/>
                </a:cubicBezTo>
                <a:cubicBezTo>
                  <a:pt x="51074" y="19905"/>
                  <a:pt x="49908" y="19496"/>
                  <a:pt x="48760" y="18991"/>
                </a:cubicBezTo>
                <a:cubicBezTo>
                  <a:pt x="47593" y="18485"/>
                  <a:pt x="46465" y="17921"/>
                  <a:pt x="45356" y="17299"/>
                </a:cubicBezTo>
                <a:cubicBezTo>
                  <a:pt x="44248" y="16657"/>
                  <a:pt x="43178" y="15976"/>
                  <a:pt x="42128" y="15237"/>
                </a:cubicBezTo>
                <a:cubicBezTo>
                  <a:pt x="41875" y="15042"/>
                  <a:pt x="41603" y="14867"/>
                  <a:pt x="41350" y="14673"/>
                </a:cubicBezTo>
                <a:lnTo>
                  <a:pt x="40591" y="14109"/>
                </a:lnTo>
                <a:lnTo>
                  <a:pt x="40183" y="13778"/>
                </a:lnTo>
                <a:lnTo>
                  <a:pt x="40066" y="13700"/>
                </a:lnTo>
                <a:lnTo>
                  <a:pt x="40047" y="13681"/>
                </a:lnTo>
                <a:lnTo>
                  <a:pt x="39988" y="13642"/>
                </a:lnTo>
                <a:lnTo>
                  <a:pt x="39774" y="13486"/>
                </a:lnTo>
                <a:lnTo>
                  <a:pt x="38899" y="12825"/>
                </a:lnTo>
                <a:cubicBezTo>
                  <a:pt x="36487" y="11075"/>
                  <a:pt x="33978" y="9480"/>
                  <a:pt x="31392" y="8041"/>
                </a:cubicBezTo>
                <a:cubicBezTo>
                  <a:pt x="28766" y="6601"/>
                  <a:pt x="26063" y="5337"/>
                  <a:pt x="23281" y="4248"/>
                </a:cubicBezTo>
                <a:cubicBezTo>
                  <a:pt x="20597" y="3198"/>
                  <a:pt x="17836" y="2342"/>
                  <a:pt x="15015" y="1661"/>
                </a:cubicBezTo>
                <a:cubicBezTo>
                  <a:pt x="12429" y="1039"/>
                  <a:pt x="9803" y="592"/>
                  <a:pt x="7138" y="319"/>
                </a:cubicBezTo>
                <a:cubicBezTo>
                  <a:pt x="5135" y="116"/>
                  <a:pt x="3117"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CEA8971A-BA72-945E-3632-E1D5B3A6F280}"/>
              </a:ext>
            </a:extLst>
          </p:cNvPr>
          <p:cNvSpPr>
            <a:spLocks noGrp="1"/>
          </p:cNvSpPr>
          <p:nvPr>
            <p:ph type="sldNum" sz="quarter" idx="16"/>
          </p:nvPr>
        </p:nvSpPr>
        <p:spPr/>
        <p:txBody>
          <a:bodyPr/>
          <a:lstStyle/>
          <a:p>
            <a:fld id="{E799917D-C393-4154-A33B-00DAE610A4FD}" type="slidenum">
              <a:rPr lang="en-US" smtClean="0"/>
              <a:pPr/>
              <a:t>4</a:t>
            </a:fld>
            <a:endParaRPr lang="en-US"/>
          </a:p>
        </p:txBody>
      </p:sp>
    </p:spTree>
    <p:extLst>
      <p:ext uri="{BB962C8B-B14F-4D97-AF65-F5344CB8AC3E}">
        <p14:creationId xmlns:p14="http://schemas.microsoft.com/office/powerpoint/2010/main" val="1291826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6" name="Hộp Văn bản 5">
            <a:extLst>
              <a:ext uri="{FF2B5EF4-FFF2-40B4-BE49-F238E27FC236}">
                <a16:creationId xmlns:a16="http://schemas.microsoft.com/office/drawing/2014/main" id="{F2EC3F4F-9CF8-8B98-BEE5-672B2ADA464E}"/>
              </a:ext>
            </a:extLst>
          </p:cNvPr>
          <p:cNvSpPr txBox="1"/>
          <p:nvPr/>
        </p:nvSpPr>
        <p:spPr>
          <a:xfrm>
            <a:off x="794221" y="2102390"/>
            <a:ext cx="7555557" cy="938719"/>
          </a:xfrm>
          <a:prstGeom prst="rect">
            <a:avLst/>
          </a:prstGeom>
          <a:noFill/>
        </p:spPr>
        <p:txBody>
          <a:bodyPr wrap="square">
            <a:spAutoFit/>
          </a:bodyPr>
          <a:lstStyle/>
          <a:p>
            <a:pPr algn="ctr"/>
            <a:r>
              <a:rPr kumimoji="0" lang="en" sz="5500" b="0" i="0" u="none" strike="noStrike" kern="0" cap="none" spc="0" normalizeH="0" baseline="0" noProof="0">
                <a:ln>
                  <a:noFill/>
                </a:ln>
                <a:solidFill>
                  <a:srgbClr val="5A2B66"/>
                </a:solidFill>
                <a:effectLst/>
                <a:uLnTx/>
                <a:uFillTx/>
                <a:latin typeface="Oswald Medium" pitchFamily="2" charset="0"/>
                <a:sym typeface="Bebas Neue"/>
              </a:rPr>
              <a:t>04. </a:t>
            </a:r>
            <a:r>
              <a:rPr kumimoji="0" lang="en-US" sz="5500" b="0" i="0" u="none" strike="noStrike" kern="0" cap="none" spc="0" normalizeH="0" baseline="0" noProof="0">
                <a:ln>
                  <a:noFill/>
                </a:ln>
                <a:solidFill>
                  <a:srgbClr val="5A2B66"/>
                </a:solidFill>
                <a:effectLst/>
                <a:uLnTx/>
                <a:uFillTx/>
                <a:latin typeface="Oswald Medium" pitchFamily="2" charset="0"/>
                <a:sym typeface="Bebas Neue"/>
              </a:rPr>
              <a:t>BỘ DỮ LIỆU BREAKHIS</a:t>
            </a:r>
            <a:endParaRPr lang="en-US"/>
          </a:p>
        </p:txBody>
      </p:sp>
      <p:sp>
        <p:nvSpPr>
          <p:cNvPr id="2" name="Slide Number Placeholder 1">
            <a:extLst>
              <a:ext uri="{FF2B5EF4-FFF2-40B4-BE49-F238E27FC236}">
                <a16:creationId xmlns:a16="http://schemas.microsoft.com/office/drawing/2014/main" id="{0F921BCA-AC8E-8AD9-A982-B7DBF37CB285}"/>
              </a:ext>
            </a:extLst>
          </p:cNvPr>
          <p:cNvSpPr>
            <a:spLocks noGrp="1"/>
          </p:cNvSpPr>
          <p:nvPr>
            <p:ph type="sldNum" sz="quarter" idx="4"/>
          </p:nvPr>
        </p:nvSpPr>
        <p:spPr/>
        <p:txBody>
          <a:bodyPr/>
          <a:lstStyle/>
          <a:p>
            <a:fld id="{E799917D-C393-4154-A33B-00DAE610A4FD}" type="slidenum">
              <a:rPr lang="en-US" smtClean="0"/>
              <a:pPr/>
              <a:t>40</a:t>
            </a:fld>
            <a:endParaRPr lang="en-US"/>
          </a:p>
        </p:txBody>
      </p:sp>
    </p:spTree>
    <p:extLst>
      <p:ext uri="{BB962C8B-B14F-4D97-AF65-F5344CB8AC3E}">
        <p14:creationId xmlns:p14="http://schemas.microsoft.com/office/powerpoint/2010/main" val="1459909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8"/>
          <p:cNvSpPr/>
          <p:nvPr/>
        </p:nvSpPr>
        <p:spPr>
          <a:xfrm>
            <a:off x="3626350" y="2113863"/>
            <a:ext cx="1873800" cy="1873800"/>
          </a:xfrm>
          <a:prstGeom prst="rect">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txBox="1">
            <a:spLocks noGrp="1"/>
          </p:cNvSpPr>
          <p:nvPr>
            <p:ph type="title"/>
          </p:nvPr>
        </p:nvSpPr>
        <p:spPr>
          <a:xfrm>
            <a:off x="540000" y="368825"/>
            <a:ext cx="806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err="1"/>
              <a:t>Tổng</a:t>
            </a:r>
            <a:r>
              <a:rPr lang="en"/>
              <a:t> </a:t>
            </a:r>
            <a:r>
              <a:rPr lang="en" err="1"/>
              <a:t>quan</a:t>
            </a:r>
            <a:r>
              <a:rPr lang="en"/>
              <a:t> </a:t>
            </a:r>
            <a:r>
              <a:rPr lang="en" err="1"/>
              <a:t>Bộ</a:t>
            </a:r>
            <a:r>
              <a:rPr lang="en"/>
              <a:t> </a:t>
            </a:r>
            <a:r>
              <a:rPr lang="en" err="1"/>
              <a:t>dữ</a:t>
            </a:r>
            <a:r>
              <a:rPr lang="en"/>
              <a:t> </a:t>
            </a:r>
            <a:r>
              <a:rPr lang="en-US" err="1"/>
              <a:t>liệu</a:t>
            </a:r>
          </a:p>
        </p:txBody>
      </p:sp>
      <p:sp>
        <p:nvSpPr>
          <p:cNvPr id="451" name="Google Shape;451;p48"/>
          <p:cNvSpPr/>
          <p:nvPr/>
        </p:nvSpPr>
        <p:spPr>
          <a:xfrm>
            <a:off x="2870619" y="1348900"/>
            <a:ext cx="1537800" cy="153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a:off x="4735594" y="1348900"/>
            <a:ext cx="1537800" cy="153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8"/>
          <p:cNvSpPr/>
          <p:nvPr/>
        </p:nvSpPr>
        <p:spPr>
          <a:xfrm>
            <a:off x="2870619" y="3125425"/>
            <a:ext cx="1537800" cy="153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4735594" y="3125425"/>
            <a:ext cx="1537800" cy="153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txBox="1"/>
          <p:nvPr/>
        </p:nvSpPr>
        <p:spPr>
          <a:xfrm>
            <a:off x="6506947" y="16788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rgbClr val="5A2B66"/>
                </a:solidFill>
                <a:latin typeface="Oswald Medium" pitchFamily="2" charset="0"/>
                <a:ea typeface="Bebas Neue"/>
                <a:cs typeface="Bebas Neue"/>
                <a:sym typeface="Bebas Neue"/>
              </a:rPr>
              <a:t>Lành </a:t>
            </a:r>
            <a:r>
              <a:rPr lang="en-US" sz="2700" err="1">
                <a:solidFill>
                  <a:srgbClr val="5A2B66"/>
                </a:solidFill>
                <a:latin typeface="Oswald Medium" pitchFamily="2" charset="0"/>
                <a:ea typeface="Bebas Neue"/>
                <a:cs typeface="Bebas Neue"/>
                <a:sym typeface="Bebas Neue"/>
              </a:rPr>
              <a:t>tính</a:t>
            </a:r>
          </a:p>
        </p:txBody>
      </p:sp>
      <p:sp>
        <p:nvSpPr>
          <p:cNvPr id="456" name="Google Shape;456;p48"/>
          <p:cNvSpPr txBox="1"/>
          <p:nvPr/>
        </p:nvSpPr>
        <p:spPr>
          <a:xfrm>
            <a:off x="6506950" y="1984025"/>
            <a:ext cx="1974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panose="00000500000000000000" pitchFamily="2" charset="0"/>
                <a:ea typeface="Poppins"/>
                <a:cs typeface="Poppins"/>
                <a:sym typeface="Poppins"/>
              </a:rPr>
              <a:t>2480 </a:t>
            </a:r>
            <a:r>
              <a:rPr lang="en-US" err="1">
                <a:solidFill>
                  <a:srgbClr val="FFFFFF"/>
                </a:solidFill>
                <a:latin typeface="Montserrat" panose="00000500000000000000" pitchFamily="2" charset="0"/>
                <a:ea typeface="Poppins"/>
                <a:cs typeface="Poppins"/>
                <a:sym typeface="Poppins"/>
              </a:rPr>
              <a:t>mẫu</a:t>
            </a:r>
          </a:p>
        </p:txBody>
      </p:sp>
      <p:sp>
        <p:nvSpPr>
          <p:cNvPr id="457" name="Google Shape;457;p48"/>
          <p:cNvSpPr txBox="1"/>
          <p:nvPr/>
        </p:nvSpPr>
        <p:spPr>
          <a:xfrm>
            <a:off x="6506947" y="3457425"/>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err="1">
                <a:solidFill>
                  <a:srgbClr val="5A2B66"/>
                </a:solidFill>
                <a:latin typeface="Oswald Medium" pitchFamily="2" charset="0"/>
                <a:ea typeface="Bebas Neue"/>
                <a:cs typeface="Bebas Neue"/>
                <a:sym typeface="Bebas Neue"/>
              </a:rPr>
              <a:t>Ác</a:t>
            </a:r>
            <a:r>
              <a:rPr lang="en" sz="2700">
                <a:solidFill>
                  <a:srgbClr val="5A2B66"/>
                </a:solidFill>
                <a:latin typeface="Oswald Medium" pitchFamily="2" charset="0"/>
                <a:ea typeface="Bebas Neue"/>
                <a:cs typeface="Bebas Neue"/>
                <a:sym typeface="Bebas Neue"/>
              </a:rPr>
              <a:t> </a:t>
            </a:r>
            <a:r>
              <a:rPr lang="en-US" sz="2700" err="1">
                <a:solidFill>
                  <a:srgbClr val="5A2B66"/>
                </a:solidFill>
                <a:latin typeface="Oswald Medium" pitchFamily="2" charset="0"/>
                <a:ea typeface="Bebas Neue"/>
                <a:cs typeface="Bebas Neue"/>
                <a:sym typeface="Bebas Neue"/>
              </a:rPr>
              <a:t>tính</a:t>
            </a:r>
          </a:p>
        </p:txBody>
      </p:sp>
      <p:sp>
        <p:nvSpPr>
          <p:cNvPr id="458" name="Google Shape;458;p48"/>
          <p:cNvSpPr txBox="1"/>
          <p:nvPr/>
        </p:nvSpPr>
        <p:spPr>
          <a:xfrm>
            <a:off x="6506950" y="3762600"/>
            <a:ext cx="1974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panose="00000500000000000000" pitchFamily="2" charset="0"/>
                <a:ea typeface="Poppins"/>
                <a:cs typeface="Poppins"/>
                <a:sym typeface="Poppins"/>
              </a:rPr>
              <a:t>5429  </a:t>
            </a:r>
            <a:r>
              <a:rPr lang="en-US" err="1">
                <a:solidFill>
                  <a:srgbClr val="FFFFFF"/>
                </a:solidFill>
                <a:latin typeface="Montserrat" panose="00000500000000000000" pitchFamily="2" charset="0"/>
                <a:ea typeface="Poppins"/>
                <a:cs typeface="Poppins"/>
                <a:sym typeface="Poppins"/>
              </a:rPr>
              <a:t>mẫu</a:t>
            </a:r>
          </a:p>
        </p:txBody>
      </p:sp>
      <p:sp>
        <p:nvSpPr>
          <p:cNvPr id="459" name="Google Shape;459;p48"/>
          <p:cNvSpPr txBox="1"/>
          <p:nvPr/>
        </p:nvSpPr>
        <p:spPr>
          <a:xfrm flipH="1">
            <a:off x="470147" y="16788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rgbClr val="5A2B66"/>
                </a:solidFill>
                <a:latin typeface="Oswald Medium" pitchFamily="2" charset="0"/>
                <a:ea typeface="Bebas Neue"/>
                <a:cs typeface="Bebas Neue"/>
                <a:sym typeface="Bebas Neue"/>
              </a:rPr>
              <a:t>7909 </a:t>
            </a:r>
            <a:r>
              <a:rPr lang="en-US" sz="2700" err="1">
                <a:solidFill>
                  <a:srgbClr val="5A2B66"/>
                </a:solidFill>
                <a:latin typeface="Oswald Medium" pitchFamily="2" charset="0"/>
                <a:ea typeface="Bebas Neue"/>
                <a:cs typeface="Bebas Neue"/>
                <a:sym typeface="Bebas Neue"/>
              </a:rPr>
              <a:t>mẫu</a:t>
            </a:r>
          </a:p>
        </p:txBody>
      </p:sp>
      <p:sp>
        <p:nvSpPr>
          <p:cNvPr id="460" name="Google Shape;460;p48"/>
          <p:cNvSpPr txBox="1"/>
          <p:nvPr/>
        </p:nvSpPr>
        <p:spPr>
          <a:xfrm flipH="1">
            <a:off x="662444" y="1984025"/>
            <a:ext cx="19746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err="1">
                <a:solidFill>
                  <a:srgbClr val="FFFFFF"/>
                </a:solidFill>
                <a:latin typeface="Montserrat" panose="00000500000000000000" pitchFamily="2" charset="0"/>
                <a:ea typeface="Poppins"/>
                <a:cs typeface="Poppins"/>
                <a:sym typeface="Poppins"/>
              </a:rPr>
              <a:t>Chụp</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mô</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ung</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thư</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vú</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thu</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thập</a:t>
            </a:r>
            <a:r>
              <a:rPr lang="en">
                <a:solidFill>
                  <a:srgbClr val="FFFFFF"/>
                </a:solidFill>
                <a:latin typeface="Montserrat" panose="00000500000000000000" pitchFamily="2" charset="0"/>
                <a:ea typeface="Poppins"/>
                <a:cs typeface="Poppins"/>
                <a:sym typeface="Poppins"/>
              </a:rPr>
              <a:t> </a:t>
            </a:r>
            <a:r>
              <a:rPr lang="en" err="1">
                <a:solidFill>
                  <a:srgbClr val="FFFFFF"/>
                </a:solidFill>
                <a:latin typeface="Montserrat" panose="00000500000000000000" pitchFamily="2" charset="0"/>
                <a:ea typeface="Poppins"/>
                <a:cs typeface="Poppins"/>
                <a:sym typeface="Poppins"/>
              </a:rPr>
              <a:t>từ</a:t>
            </a:r>
            <a:r>
              <a:rPr lang="en">
                <a:solidFill>
                  <a:srgbClr val="FFFFFF"/>
                </a:solidFill>
                <a:latin typeface="Montserrat" panose="00000500000000000000" pitchFamily="2" charset="0"/>
                <a:ea typeface="Poppins"/>
                <a:cs typeface="Poppins"/>
                <a:sym typeface="Poppins"/>
              </a:rPr>
              <a:t> 82 </a:t>
            </a:r>
            <a:r>
              <a:rPr lang="en" err="1">
                <a:solidFill>
                  <a:srgbClr val="FFFFFF"/>
                </a:solidFill>
                <a:latin typeface="Montserrat" panose="00000500000000000000" pitchFamily="2" charset="0"/>
                <a:ea typeface="Poppins"/>
                <a:cs typeface="Poppins"/>
                <a:sym typeface="Poppins"/>
              </a:rPr>
              <a:t>bệnh</a:t>
            </a:r>
            <a:r>
              <a:rPr lang="en">
                <a:solidFill>
                  <a:srgbClr val="FFFFFF"/>
                </a:solidFill>
                <a:latin typeface="Montserrat" panose="00000500000000000000" pitchFamily="2" charset="0"/>
                <a:ea typeface="Poppins"/>
                <a:cs typeface="Poppins"/>
                <a:sym typeface="Poppins"/>
              </a:rPr>
              <a:t> </a:t>
            </a:r>
            <a:r>
              <a:rPr lang="en-US" err="1">
                <a:solidFill>
                  <a:srgbClr val="FFFFFF"/>
                </a:solidFill>
                <a:latin typeface="Montserrat" panose="00000500000000000000" pitchFamily="2" charset="0"/>
                <a:ea typeface="Poppins"/>
                <a:cs typeface="Poppins"/>
                <a:sym typeface="Poppins"/>
              </a:rPr>
              <a:t>nhân</a:t>
            </a:r>
          </a:p>
        </p:txBody>
      </p:sp>
      <p:sp>
        <p:nvSpPr>
          <p:cNvPr id="461" name="Google Shape;461;p48"/>
          <p:cNvSpPr txBox="1"/>
          <p:nvPr/>
        </p:nvSpPr>
        <p:spPr>
          <a:xfrm flipH="1">
            <a:off x="470147" y="3457425"/>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rgbClr val="5A2B66"/>
                </a:solidFill>
                <a:latin typeface="Oswald Medium" pitchFamily="2" charset="0"/>
                <a:ea typeface="Bebas Neue"/>
                <a:cs typeface="Bebas Neue"/>
                <a:sym typeface="Bebas Neue"/>
              </a:rPr>
              <a:t>4 </a:t>
            </a:r>
            <a:r>
              <a:rPr lang="en" sz="2700" err="1">
                <a:solidFill>
                  <a:srgbClr val="5A2B66"/>
                </a:solidFill>
                <a:latin typeface="Oswald Medium" pitchFamily="2" charset="0"/>
                <a:ea typeface="Bebas Neue"/>
                <a:cs typeface="Bebas Neue"/>
                <a:sym typeface="Bebas Neue"/>
              </a:rPr>
              <a:t>mức</a:t>
            </a:r>
            <a:r>
              <a:rPr lang="en" sz="2700">
                <a:solidFill>
                  <a:srgbClr val="5A2B66"/>
                </a:solidFill>
                <a:latin typeface="Oswald Medium" pitchFamily="2" charset="0"/>
                <a:ea typeface="Bebas Neue"/>
                <a:cs typeface="Bebas Neue"/>
                <a:sym typeface="Bebas Neue"/>
              </a:rPr>
              <a:t> </a:t>
            </a:r>
            <a:r>
              <a:rPr lang="en" sz="2700" err="1">
                <a:solidFill>
                  <a:srgbClr val="5A2B66"/>
                </a:solidFill>
                <a:latin typeface="Oswald Medium" pitchFamily="2" charset="0"/>
                <a:ea typeface="Bebas Neue"/>
                <a:cs typeface="Bebas Neue"/>
                <a:sym typeface="Bebas Neue"/>
              </a:rPr>
              <a:t>độ</a:t>
            </a:r>
            <a:r>
              <a:rPr lang="en" sz="2700">
                <a:solidFill>
                  <a:srgbClr val="5A2B66"/>
                </a:solidFill>
                <a:latin typeface="Oswald Medium" pitchFamily="2" charset="0"/>
                <a:ea typeface="Bebas Neue"/>
                <a:cs typeface="Bebas Neue"/>
                <a:sym typeface="Bebas Neue"/>
              </a:rPr>
              <a:t> </a:t>
            </a:r>
            <a:r>
              <a:rPr lang="en" sz="2700" err="1">
                <a:solidFill>
                  <a:srgbClr val="5A2B66"/>
                </a:solidFill>
                <a:latin typeface="Oswald Medium" pitchFamily="2" charset="0"/>
                <a:ea typeface="Bebas Neue"/>
                <a:cs typeface="Bebas Neue"/>
                <a:sym typeface="Bebas Neue"/>
              </a:rPr>
              <a:t>phóng</a:t>
            </a:r>
            <a:r>
              <a:rPr lang="en" sz="2700">
                <a:solidFill>
                  <a:srgbClr val="5A2B66"/>
                </a:solidFill>
                <a:latin typeface="Oswald Medium" pitchFamily="2" charset="0"/>
                <a:ea typeface="Bebas Neue"/>
                <a:cs typeface="Bebas Neue"/>
                <a:sym typeface="Bebas Neue"/>
              </a:rPr>
              <a:t> </a:t>
            </a:r>
            <a:r>
              <a:rPr lang="en-US" sz="2700" err="1">
                <a:solidFill>
                  <a:srgbClr val="5A2B66"/>
                </a:solidFill>
                <a:latin typeface="Oswald Medium" pitchFamily="2" charset="0"/>
                <a:ea typeface="Bebas Neue"/>
                <a:cs typeface="Bebas Neue"/>
                <a:sym typeface="Bebas Neue"/>
              </a:rPr>
              <a:t>đại</a:t>
            </a:r>
          </a:p>
        </p:txBody>
      </p:sp>
      <p:sp>
        <p:nvSpPr>
          <p:cNvPr id="462" name="Google Shape;462;p48"/>
          <p:cNvSpPr txBox="1"/>
          <p:nvPr/>
        </p:nvSpPr>
        <p:spPr>
          <a:xfrm flipH="1">
            <a:off x="662444" y="4142425"/>
            <a:ext cx="19746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solidFill>
                  <a:schemeClr val="dk2"/>
                </a:solidFill>
                <a:latin typeface="Montserrat" panose="00000500000000000000" pitchFamily="2" charset="0"/>
                <a:ea typeface="Poppins"/>
                <a:cs typeface="Poppins"/>
                <a:sym typeface="Poppins"/>
              </a:rPr>
              <a:t>40x, 100x, 200x, 400x</a:t>
            </a:r>
            <a:endParaRPr>
              <a:solidFill>
                <a:srgbClr val="FFFFFF"/>
              </a:solidFill>
              <a:latin typeface="Montserrat" panose="00000500000000000000" pitchFamily="2" charset="0"/>
              <a:ea typeface="Poppins"/>
              <a:cs typeface="Poppins"/>
              <a:sym typeface="Poppins"/>
            </a:endParaRPr>
          </a:p>
        </p:txBody>
      </p:sp>
      <p:grpSp>
        <p:nvGrpSpPr>
          <p:cNvPr id="463" name="Google Shape;463;p48"/>
          <p:cNvGrpSpPr/>
          <p:nvPr/>
        </p:nvGrpSpPr>
        <p:grpSpPr>
          <a:xfrm>
            <a:off x="3419347" y="1778052"/>
            <a:ext cx="440354" cy="679510"/>
            <a:chOff x="-28032075" y="3916450"/>
            <a:chExt cx="191425" cy="295375"/>
          </a:xfrm>
        </p:grpSpPr>
        <p:sp>
          <p:nvSpPr>
            <p:cNvPr id="464" name="Google Shape;464;p4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48"/>
          <p:cNvSpPr/>
          <p:nvPr/>
        </p:nvSpPr>
        <p:spPr>
          <a:xfrm>
            <a:off x="5225456" y="1777135"/>
            <a:ext cx="558077" cy="681351"/>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48"/>
          <p:cNvGrpSpPr/>
          <p:nvPr/>
        </p:nvGrpSpPr>
        <p:grpSpPr>
          <a:xfrm>
            <a:off x="3297059" y="3550033"/>
            <a:ext cx="684944" cy="688597"/>
            <a:chOff x="-27351575" y="3915650"/>
            <a:chExt cx="297750" cy="299325"/>
          </a:xfrm>
        </p:grpSpPr>
        <p:sp>
          <p:nvSpPr>
            <p:cNvPr id="469" name="Google Shape;469;p4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48"/>
          <p:cNvGrpSpPr/>
          <p:nvPr/>
        </p:nvGrpSpPr>
        <p:grpSpPr>
          <a:xfrm>
            <a:off x="5163870" y="3615253"/>
            <a:ext cx="681263" cy="558159"/>
            <a:chOff x="-26981375" y="3951875"/>
            <a:chExt cx="296150" cy="242625"/>
          </a:xfrm>
        </p:grpSpPr>
        <p:sp>
          <p:nvSpPr>
            <p:cNvPr id="472" name="Google Shape;472;p4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46656DB-135E-99FA-9DBD-70C647392AEC}"/>
              </a:ext>
            </a:extLst>
          </p:cNvPr>
          <p:cNvSpPr>
            <a:spLocks noGrp="1"/>
          </p:cNvSpPr>
          <p:nvPr>
            <p:ph type="sldNum" sz="quarter" idx="4"/>
          </p:nvPr>
        </p:nvSpPr>
        <p:spPr/>
        <p:txBody>
          <a:bodyPr/>
          <a:lstStyle/>
          <a:p>
            <a:fld id="{E799917D-C393-4154-A33B-00DAE610A4FD}" type="slidenum">
              <a:rPr lang="en-US" smtClean="0"/>
              <a:pPr/>
              <a:t>41</a:t>
            </a:fld>
            <a:endParaRPr lang="en-US"/>
          </a:p>
        </p:txBody>
      </p:sp>
    </p:spTree>
    <p:extLst>
      <p:ext uri="{BB962C8B-B14F-4D97-AF65-F5344CB8AC3E}">
        <p14:creationId xmlns:p14="http://schemas.microsoft.com/office/powerpoint/2010/main" val="3011003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9" name="Hình chữ nhật 38">
            <a:extLst>
              <a:ext uri="{FF2B5EF4-FFF2-40B4-BE49-F238E27FC236}">
                <a16:creationId xmlns:a16="http://schemas.microsoft.com/office/drawing/2014/main" id="{6EADF963-5B33-874B-41DD-05C65EDC3CA8}"/>
              </a:ext>
            </a:extLst>
          </p:cNvPr>
          <p:cNvSpPr/>
          <p:nvPr/>
        </p:nvSpPr>
        <p:spPr>
          <a:xfrm>
            <a:off x="-34428" y="0"/>
            <a:ext cx="9144000" cy="51435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 name="Hộp Văn bản 39">
            <a:extLst>
              <a:ext uri="{FF2B5EF4-FFF2-40B4-BE49-F238E27FC236}">
                <a16:creationId xmlns:a16="http://schemas.microsoft.com/office/drawing/2014/main" id="{FB2D596D-4E5A-CD91-EBD9-46D745EA9CE2}"/>
              </a:ext>
            </a:extLst>
          </p:cNvPr>
          <p:cNvSpPr txBox="1"/>
          <p:nvPr/>
        </p:nvSpPr>
        <p:spPr>
          <a:xfrm>
            <a:off x="528158" y="3051008"/>
            <a:ext cx="2864266" cy="1600438"/>
          </a:xfrm>
          <a:prstGeom prst="rect">
            <a:avLst/>
          </a:prstGeom>
          <a:noFill/>
        </p:spPr>
        <p:txBody>
          <a:bodyPr wrap="square">
            <a:spAutoFit/>
          </a:bodyPr>
          <a:lstStyle/>
          <a:p>
            <a:pPr algn="r"/>
            <a:r>
              <a:rPr lang="vi-VN" i="1">
                <a:solidFill>
                  <a:schemeClr val="accent6">
                    <a:lumMod val="50000"/>
                  </a:schemeClr>
                </a:solidFill>
                <a:latin typeface="Montserrat" panose="00000500000000000000" pitchFamily="2" charset="0"/>
              </a:rPr>
              <a:t>Hình 3: </a:t>
            </a:r>
            <a:r>
              <a:rPr lang="vi-VN" i="1" err="1">
                <a:solidFill>
                  <a:schemeClr val="accent6">
                    <a:lumMod val="50000"/>
                  </a:schemeClr>
                </a:solidFill>
                <a:latin typeface="Montserrat" panose="00000500000000000000" pitchFamily="2" charset="0"/>
              </a:rPr>
              <a:t>Hình</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ảnh</a:t>
            </a:r>
            <a:r>
              <a:rPr lang="vi-VN" i="1">
                <a:solidFill>
                  <a:schemeClr val="accent6">
                    <a:lumMod val="50000"/>
                  </a:schemeClr>
                </a:solidFill>
                <a:latin typeface="Montserrat" panose="00000500000000000000" pitchFamily="2" charset="0"/>
              </a:rPr>
              <a:t> mô </a:t>
            </a:r>
            <a:r>
              <a:rPr lang="vi-VN" i="1" err="1">
                <a:solidFill>
                  <a:schemeClr val="accent6">
                    <a:lumMod val="50000"/>
                  </a:schemeClr>
                </a:solidFill>
                <a:latin typeface="Montserrat" panose="00000500000000000000" pitchFamily="2" charset="0"/>
              </a:rPr>
              <a:t>bệnh</a:t>
            </a:r>
            <a:r>
              <a:rPr lang="vi-VN" i="1">
                <a:solidFill>
                  <a:schemeClr val="accent6">
                    <a:lumMod val="50000"/>
                  </a:schemeClr>
                </a:solidFill>
                <a:latin typeface="Montserrat" panose="00000500000000000000" pitchFamily="2" charset="0"/>
              </a:rPr>
              <a:t> ung thư </a:t>
            </a:r>
            <a:r>
              <a:rPr lang="vi-VN" i="1" err="1">
                <a:solidFill>
                  <a:schemeClr val="accent6">
                    <a:lumMod val="50000"/>
                  </a:schemeClr>
                </a:solidFill>
                <a:latin typeface="Montserrat" panose="00000500000000000000" pitchFamily="2" charset="0"/>
              </a:rPr>
              <a:t>vú</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từ</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Bộ</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dữ</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liệu</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BreakHis</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của</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một</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bệnh</a:t>
            </a:r>
            <a:r>
              <a:rPr lang="vi-VN" i="1">
                <a:solidFill>
                  <a:schemeClr val="accent6">
                    <a:lumMod val="50000"/>
                  </a:schemeClr>
                </a:solidFill>
                <a:latin typeface="Montserrat" panose="00000500000000000000" pitchFamily="2" charset="0"/>
              </a:rPr>
              <a:t> nhân </a:t>
            </a:r>
            <a:r>
              <a:rPr lang="vi-VN" i="1" err="1">
                <a:solidFill>
                  <a:schemeClr val="accent6">
                    <a:lumMod val="50000"/>
                  </a:schemeClr>
                </a:solidFill>
                <a:latin typeface="Montserrat" panose="00000500000000000000" pitchFamily="2" charset="0"/>
              </a:rPr>
              <a:t>bị</a:t>
            </a:r>
            <a:r>
              <a:rPr lang="vi-VN" i="1">
                <a:solidFill>
                  <a:schemeClr val="accent6">
                    <a:lumMod val="50000"/>
                  </a:schemeClr>
                </a:solidFill>
                <a:latin typeface="Montserrat" panose="00000500000000000000" pitchFamily="2" charset="0"/>
              </a:rPr>
              <a:t> ung thư </a:t>
            </a:r>
            <a:r>
              <a:rPr lang="vi-VN" i="1" err="1">
                <a:solidFill>
                  <a:schemeClr val="accent6">
                    <a:lumMod val="50000"/>
                  </a:schemeClr>
                </a:solidFill>
                <a:latin typeface="Montserrat" panose="00000500000000000000" pitchFamily="2" charset="0"/>
              </a:rPr>
              <a:t>biểu</a:t>
            </a:r>
            <a:r>
              <a:rPr lang="vi-VN" i="1">
                <a:solidFill>
                  <a:schemeClr val="accent6">
                    <a:lumMod val="50000"/>
                  </a:schemeClr>
                </a:solidFill>
                <a:latin typeface="Montserrat" panose="00000500000000000000" pitchFamily="2" charset="0"/>
              </a:rPr>
              <a:t> mô </a:t>
            </a:r>
            <a:r>
              <a:rPr lang="vi-VN" i="1" err="1">
                <a:solidFill>
                  <a:schemeClr val="accent6">
                    <a:lumMod val="50000"/>
                  </a:schemeClr>
                </a:solidFill>
                <a:latin typeface="Montserrat" panose="00000500000000000000" pitchFamily="2" charset="0"/>
              </a:rPr>
              <a:t>nhú</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Ác</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tính</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với</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bốn</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mức</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độ</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phóng</a:t>
            </a:r>
            <a:r>
              <a:rPr lang="vi-VN" i="1">
                <a:solidFill>
                  <a:schemeClr val="accent6">
                    <a:lumMod val="50000"/>
                  </a:schemeClr>
                </a:solidFill>
                <a:latin typeface="Montserrat" panose="00000500000000000000" pitchFamily="2" charset="0"/>
              </a:rPr>
              <a:t> </a:t>
            </a:r>
            <a:r>
              <a:rPr lang="vi-VN" i="1" err="1">
                <a:solidFill>
                  <a:schemeClr val="accent6">
                    <a:lumMod val="50000"/>
                  </a:schemeClr>
                </a:solidFill>
                <a:latin typeface="Montserrat" panose="00000500000000000000" pitchFamily="2" charset="0"/>
              </a:rPr>
              <a:t>đại</a:t>
            </a:r>
            <a:r>
              <a:rPr lang="vi-VN" i="1">
                <a:solidFill>
                  <a:schemeClr val="accent6">
                    <a:lumMod val="50000"/>
                  </a:schemeClr>
                </a:solidFill>
                <a:latin typeface="Montserrat" panose="00000500000000000000" pitchFamily="2" charset="0"/>
              </a:rPr>
              <a:t> (a) 40x, (b) 100x (c) 200x </a:t>
            </a:r>
            <a:r>
              <a:rPr lang="vi-VN" i="1" err="1">
                <a:solidFill>
                  <a:schemeClr val="accent6">
                    <a:lumMod val="50000"/>
                  </a:schemeClr>
                </a:solidFill>
                <a:latin typeface="Montserrat" panose="00000500000000000000" pitchFamily="2" charset="0"/>
              </a:rPr>
              <a:t>và</a:t>
            </a:r>
            <a:r>
              <a:rPr lang="vi-VN" i="1">
                <a:solidFill>
                  <a:schemeClr val="accent6">
                    <a:lumMod val="50000"/>
                  </a:schemeClr>
                </a:solidFill>
                <a:latin typeface="Montserrat" panose="00000500000000000000" pitchFamily="2" charset="0"/>
              </a:rPr>
              <a:t> (d) 400x.</a:t>
            </a:r>
          </a:p>
        </p:txBody>
      </p:sp>
      <p:sp>
        <p:nvSpPr>
          <p:cNvPr id="42" name="Hình chữ nhật 41">
            <a:extLst>
              <a:ext uri="{FF2B5EF4-FFF2-40B4-BE49-F238E27FC236}">
                <a16:creationId xmlns:a16="http://schemas.microsoft.com/office/drawing/2014/main" id="{B6915736-6354-4BCC-4F5E-A4D33A8165BC}"/>
              </a:ext>
            </a:extLst>
          </p:cNvPr>
          <p:cNvSpPr/>
          <p:nvPr/>
        </p:nvSpPr>
        <p:spPr>
          <a:xfrm>
            <a:off x="-499872" y="307865"/>
            <a:ext cx="9765792" cy="74828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0" name="Google Shape;220;p34"/>
          <p:cNvSpPr txBox="1">
            <a:spLocks noGrp="1"/>
          </p:cNvSpPr>
          <p:nvPr>
            <p:ph type="title"/>
          </p:nvPr>
        </p:nvSpPr>
        <p:spPr>
          <a:xfrm>
            <a:off x="4462272" y="359081"/>
            <a:ext cx="4374075" cy="68487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err="1"/>
              <a:t>Tổng</a:t>
            </a:r>
            <a:r>
              <a:rPr lang="en-US"/>
              <a:t> </a:t>
            </a:r>
            <a:r>
              <a:rPr lang="en-US" err="1"/>
              <a:t>quan</a:t>
            </a:r>
            <a:r>
              <a:rPr lang="en-US"/>
              <a:t> </a:t>
            </a:r>
            <a:r>
              <a:rPr lang="en-US" err="1"/>
              <a:t>Bộ</a:t>
            </a:r>
            <a:r>
              <a:rPr lang="en-US"/>
              <a:t> </a:t>
            </a:r>
            <a:r>
              <a:rPr lang="en-US" err="1"/>
              <a:t>dữ</a:t>
            </a:r>
            <a:r>
              <a:rPr lang="en-US"/>
              <a:t> </a:t>
            </a:r>
            <a:r>
              <a:rPr lang="en-US" err="1"/>
              <a:t>liệu</a:t>
            </a:r>
          </a:p>
        </p:txBody>
      </p:sp>
      <p:pic>
        <p:nvPicPr>
          <p:cNvPr id="41" name="image8.jpeg" descr="Ảnh có chứa bản đồ&#10;&#10;Mô tả được tạo tự động">
            <a:extLst>
              <a:ext uri="{FF2B5EF4-FFF2-40B4-BE49-F238E27FC236}">
                <a16:creationId xmlns:a16="http://schemas.microsoft.com/office/drawing/2014/main" id="{28ED8A05-A5B5-98F9-E94B-CDA894770A78}"/>
              </a:ext>
            </a:extLst>
          </p:cNvPr>
          <p:cNvPicPr>
            <a:picLocks noChangeAspect="1"/>
          </p:cNvPicPr>
          <p:nvPr/>
        </p:nvPicPr>
        <p:blipFill>
          <a:blip r:embed="rId3" cstate="print"/>
          <a:stretch>
            <a:fillRect/>
          </a:stretch>
        </p:blipFill>
        <p:spPr>
          <a:xfrm>
            <a:off x="3802982" y="1364014"/>
            <a:ext cx="4430375" cy="3276230"/>
          </a:xfrm>
          <a:prstGeom prst="rect">
            <a:avLst/>
          </a:prstGeom>
        </p:spPr>
      </p:pic>
      <p:grpSp>
        <p:nvGrpSpPr>
          <p:cNvPr id="45" name="Google Shape;764;p61">
            <a:extLst>
              <a:ext uri="{FF2B5EF4-FFF2-40B4-BE49-F238E27FC236}">
                <a16:creationId xmlns:a16="http://schemas.microsoft.com/office/drawing/2014/main" id="{30BD44C2-BCCD-4177-7831-42CFC9EA40DF}"/>
              </a:ext>
            </a:extLst>
          </p:cNvPr>
          <p:cNvGrpSpPr/>
          <p:nvPr/>
        </p:nvGrpSpPr>
        <p:grpSpPr>
          <a:xfrm rot="20219599">
            <a:off x="187745" y="148948"/>
            <a:ext cx="709597" cy="1105140"/>
            <a:chOff x="2566500" y="238125"/>
            <a:chExt cx="2435700" cy="5199950"/>
          </a:xfrm>
        </p:grpSpPr>
        <p:sp>
          <p:nvSpPr>
            <p:cNvPr id="46" name="Google Shape;765;p61">
              <a:extLst>
                <a:ext uri="{FF2B5EF4-FFF2-40B4-BE49-F238E27FC236}">
                  <a16:creationId xmlns:a16="http://schemas.microsoft.com/office/drawing/2014/main" id="{87AA5471-5541-848C-7B09-5F2C8EF89319}"/>
                </a:ext>
              </a:extLst>
            </p:cNvPr>
            <p:cNvSpPr/>
            <p:nvPr/>
          </p:nvSpPr>
          <p:spPr>
            <a:xfrm>
              <a:off x="3104350" y="238125"/>
              <a:ext cx="1373825" cy="862275"/>
            </a:xfrm>
            <a:custGeom>
              <a:avLst/>
              <a:gdLst/>
              <a:ahLst/>
              <a:cxnLst/>
              <a:rect l="l" t="t" r="r" b="b"/>
              <a:pathLst>
                <a:path w="54953" h="34491" extrusionOk="0">
                  <a:moveTo>
                    <a:pt x="27948" y="0"/>
                  </a:moveTo>
                  <a:cubicBezTo>
                    <a:pt x="9594" y="0"/>
                    <a:pt x="2496" y="16580"/>
                    <a:pt x="2496" y="16580"/>
                  </a:cubicBezTo>
                  <a:cubicBezTo>
                    <a:pt x="1" y="23622"/>
                    <a:pt x="1831" y="33936"/>
                    <a:pt x="1831" y="33936"/>
                  </a:cubicBezTo>
                  <a:cubicBezTo>
                    <a:pt x="1831" y="33936"/>
                    <a:pt x="10925" y="26838"/>
                    <a:pt x="26007" y="26727"/>
                  </a:cubicBezTo>
                  <a:cubicBezTo>
                    <a:pt x="26165" y="26726"/>
                    <a:pt x="26322" y="26725"/>
                    <a:pt x="26478" y="26725"/>
                  </a:cubicBezTo>
                  <a:cubicBezTo>
                    <a:pt x="41419" y="26725"/>
                    <a:pt x="54398" y="34491"/>
                    <a:pt x="54398" y="34491"/>
                  </a:cubicBezTo>
                  <a:cubicBezTo>
                    <a:pt x="53456" y="33104"/>
                    <a:pt x="54953" y="24232"/>
                    <a:pt x="51903" y="16580"/>
                  </a:cubicBezTo>
                  <a:cubicBezTo>
                    <a:pt x="51903" y="16580"/>
                    <a:pt x="46303" y="0"/>
                    <a:pt x="27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66;p61">
              <a:extLst>
                <a:ext uri="{FF2B5EF4-FFF2-40B4-BE49-F238E27FC236}">
                  <a16:creationId xmlns:a16="http://schemas.microsoft.com/office/drawing/2014/main" id="{FC68202D-BC59-826D-2892-DBE496177086}"/>
                </a:ext>
              </a:extLst>
            </p:cNvPr>
            <p:cNvSpPr/>
            <p:nvPr/>
          </p:nvSpPr>
          <p:spPr>
            <a:xfrm>
              <a:off x="3102975" y="243650"/>
              <a:ext cx="611375" cy="842900"/>
            </a:xfrm>
            <a:custGeom>
              <a:avLst/>
              <a:gdLst/>
              <a:ahLst/>
              <a:cxnLst/>
              <a:rect l="l" t="t" r="r" b="b"/>
              <a:pathLst>
                <a:path w="24455" h="33716" extrusionOk="0">
                  <a:moveTo>
                    <a:pt x="24454" y="1"/>
                  </a:moveTo>
                  <a:lnTo>
                    <a:pt x="24454" y="1"/>
                  </a:lnTo>
                  <a:cubicBezTo>
                    <a:pt x="8706" y="1942"/>
                    <a:pt x="2551" y="16359"/>
                    <a:pt x="2551" y="16359"/>
                  </a:cubicBezTo>
                  <a:cubicBezTo>
                    <a:pt x="1" y="23401"/>
                    <a:pt x="1830" y="33715"/>
                    <a:pt x="1830" y="33715"/>
                  </a:cubicBezTo>
                  <a:cubicBezTo>
                    <a:pt x="1830" y="33715"/>
                    <a:pt x="5823" y="30610"/>
                    <a:pt x="12921" y="28447"/>
                  </a:cubicBezTo>
                  <a:cubicBezTo>
                    <a:pt x="15582" y="15583"/>
                    <a:pt x="21626" y="4659"/>
                    <a:pt x="2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7;p61">
              <a:extLst>
                <a:ext uri="{FF2B5EF4-FFF2-40B4-BE49-F238E27FC236}">
                  <a16:creationId xmlns:a16="http://schemas.microsoft.com/office/drawing/2014/main" id="{9705E088-B89D-DB06-8922-E6DE3FE0FFE7}"/>
                </a:ext>
              </a:extLst>
            </p:cNvPr>
            <p:cNvSpPr/>
            <p:nvPr/>
          </p:nvSpPr>
          <p:spPr>
            <a:xfrm>
              <a:off x="2802150" y="652600"/>
              <a:ext cx="2200050" cy="4785475"/>
            </a:xfrm>
            <a:custGeom>
              <a:avLst/>
              <a:gdLst/>
              <a:ahLst/>
              <a:cxnLst/>
              <a:rect l="l" t="t" r="r" b="b"/>
              <a:pathLst>
                <a:path w="88002" h="191419" extrusionOk="0">
                  <a:moveTo>
                    <a:pt x="14584" y="1"/>
                  </a:moveTo>
                  <a:cubicBezTo>
                    <a:pt x="14578" y="13"/>
                    <a:pt x="14572" y="25"/>
                    <a:pt x="14566" y="37"/>
                  </a:cubicBezTo>
                  <a:lnTo>
                    <a:pt x="14566" y="37"/>
                  </a:lnTo>
                  <a:cubicBezTo>
                    <a:pt x="14572" y="25"/>
                    <a:pt x="14578" y="13"/>
                    <a:pt x="14584" y="1"/>
                  </a:cubicBezTo>
                  <a:close/>
                  <a:moveTo>
                    <a:pt x="14566" y="37"/>
                  </a:moveTo>
                  <a:lnTo>
                    <a:pt x="14566" y="37"/>
                  </a:lnTo>
                  <a:cubicBezTo>
                    <a:pt x="10250" y="8455"/>
                    <a:pt x="6929" y="17370"/>
                    <a:pt x="4659" y="26617"/>
                  </a:cubicBezTo>
                  <a:cubicBezTo>
                    <a:pt x="1" y="45083"/>
                    <a:pt x="2274" y="48632"/>
                    <a:pt x="4270" y="55230"/>
                  </a:cubicBezTo>
                  <a:cubicBezTo>
                    <a:pt x="6267" y="61884"/>
                    <a:pt x="75359" y="191418"/>
                    <a:pt x="75359" y="191418"/>
                  </a:cubicBezTo>
                  <a:lnTo>
                    <a:pt x="88001" y="134359"/>
                  </a:lnTo>
                  <a:lnTo>
                    <a:pt x="58779" y="84509"/>
                  </a:lnTo>
                  <a:lnTo>
                    <a:pt x="31940" y="42865"/>
                  </a:lnTo>
                  <a:lnTo>
                    <a:pt x="21127" y="23401"/>
                  </a:lnTo>
                  <a:cubicBezTo>
                    <a:pt x="17634" y="17024"/>
                    <a:pt x="13974" y="10093"/>
                    <a:pt x="14418" y="2552"/>
                  </a:cubicBezTo>
                  <a:cubicBezTo>
                    <a:pt x="14472" y="1956"/>
                    <a:pt x="14315" y="567"/>
                    <a:pt x="14566"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8;p61">
              <a:extLst>
                <a:ext uri="{FF2B5EF4-FFF2-40B4-BE49-F238E27FC236}">
                  <a16:creationId xmlns:a16="http://schemas.microsoft.com/office/drawing/2014/main" id="{6DD29295-39FB-731D-CE9C-E8309470A44A}"/>
                </a:ext>
              </a:extLst>
            </p:cNvPr>
            <p:cNvSpPr/>
            <p:nvPr/>
          </p:nvSpPr>
          <p:spPr>
            <a:xfrm>
              <a:off x="3266550" y="1976500"/>
              <a:ext cx="995375" cy="1721800"/>
            </a:xfrm>
            <a:custGeom>
              <a:avLst/>
              <a:gdLst/>
              <a:ahLst/>
              <a:cxnLst/>
              <a:rect l="l" t="t" r="r" b="b"/>
              <a:pathLst>
                <a:path w="39815" h="68872" extrusionOk="0">
                  <a:moveTo>
                    <a:pt x="19852" y="1"/>
                  </a:moveTo>
                  <a:cubicBezTo>
                    <a:pt x="12255" y="11812"/>
                    <a:pt x="1" y="30832"/>
                    <a:pt x="1" y="30887"/>
                  </a:cubicBezTo>
                  <a:cubicBezTo>
                    <a:pt x="5823" y="42088"/>
                    <a:pt x="12810" y="55452"/>
                    <a:pt x="19908" y="68871"/>
                  </a:cubicBezTo>
                  <a:cubicBezTo>
                    <a:pt x="26950" y="55507"/>
                    <a:pt x="33937" y="42199"/>
                    <a:pt x="39815" y="30943"/>
                  </a:cubicBezTo>
                  <a:lnTo>
                    <a:pt x="19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9;p61">
              <a:extLst>
                <a:ext uri="{FF2B5EF4-FFF2-40B4-BE49-F238E27FC236}">
                  <a16:creationId xmlns:a16="http://schemas.microsoft.com/office/drawing/2014/main" id="{9DFF4F9F-6423-61CB-9C64-ED480336234D}"/>
                </a:ext>
              </a:extLst>
            </p:cNvPr>
            <p:cNvSpPr/>
            <p:nvPr/>
          </p:nvSpPr>
          <p:spPr>
            <a:xfrm>
              <a:off x="3327550" y="2083250"/>
              <a:ext cx="999525" cy="1732875"/>
            </a:xfrm>
            <a:custGeom>
              <a:avLst/>
              <a:gdLst/>
              <a:ahLst/>
              <a:cxnLst/>
              <a:rect l="l" t="t" r="r" b="b"/>
              <a:pathLst>
                <a:path w="39981" h="69315" extrusionOk="0">
                  <a:moveTo>
                    <a:pt x="20185" y="1"/>
                  </a:moveTo>
                  <a:lnTo>
                    <a:pt x="1" y="31275"/>
                  </a:lnTo>
                  <a:cubicBezTo>
                    <a:pt x="5989" y="42809"/>
                    <a:pt x="13032" y="56117"/>
                    <a:pt x="19963" y="69314"/>
                  </a:cubicBezTo>
                  <a:cubicBezTo>
                    <a:pt x="27061" y="55840"/>
                    <a:pt x="34103" y="42365"/>
                    <a:pt x="39981" y="31053"/>
                  </a:cubicBezTo>
                  <a:lnTo>
                    <a:pt x="37763" y="27283"/>
                  </a:lnTo>
                  <a:lnTo>
                    <a:pt x="20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0;p61">
              <a:extLst>
                <a:ext uri="{FF2B5EF4-FFF2-40B4-BE49-F238E27FC236}">
                  <a16:creationId xmlns:a16="http://schemas.microsoft.com/office/drawing/2014/main" id="{BFFAF535-4997-49ED-DFC5-A7A6D80020B1}"/>
                </a:ext>
              </a:extLst>
            </p:cNvPr>
            <p:cNvSpPr/>
            <p:nvPr/>
          </p:nvSpPr>
          <p:spPr>
            <a:xfrm>
              <a:off x="2566500" y="652600"/>
              <a:ext cx="2200025" cy="4785475"/>
            </a:xfrm>
            <a:custGeom>
              <a:avLst/>
              <a:gdLst/>
              <a:ahLst/>
              <a:cxnLst/>
              <a:rect l="l" t="t" r="r" b="b"/>
              <a:pathLst>
                <a:path w="88001" h="191419" extrusionOk="0">
                  <a:moveTo>
                    <a:pt x="73417" y="1"/>
                  </a:moveTo>
                  <a:lnTo>
                    <a:pt x="73417" y="1"/>
                  </a:lnTo>
                  <a:cubicBezTo>
                    <a:pt x="73423" y="13"/>
                    <a:pt x="73429" y="25"/>
                    <a:pt x="73436" y="37"/>
                  </a:cubicBezTo>
                  <a:lnTo>
                    <a:pt x="73436" y="37"/>
                  </a:lnTo>
                  <a:cubicBezTo>
                    <a:pt x="73430" y="25"/>
                    <a:pt x="73424" y="13"/>
                    <a:pt x="73417" y="1"/>
                  </a:cubicBezTo>
                  <a:close/>
                  <a:moveTo>
                    <a:pt x="73436" y="37"/>
                  </a:moveTo>
                  <a:cubicBezTo>
                    <a:pt x="73687" y="567"/>
                    <a:pt x="73529" y="1956"/>
                    <a:pt x="73583" y="2552"/>
                  </a:cubicBezTo>
                  <a:cubicBezTo>
                    <a:pt x="74027" y="10093"/>
                    <a:pt x="70367" y="17024"/>
                    <a:pt x="66874" y="23401"/>
                  </a:cubicBezTo>
                  <a:lnTo>
                    <a:pt x="56061" y="42865"/>
                  </a:lnTo>
                  <a:lnTo>
                    <a:pt x="29223" y="84509"/>
                  </a:lnTo>
                  <a:lnTo>
                    <a:pt x="0" y="134359"/>
                  </a:lnTo>
                  <a:lnTo>
                    <a:pt x="12643" y="191418"/>
                  </a:lnTo>
                  <a:cubicBezTo>
                    <a:pt x="12643" y="191418"/>
                    <a:pt x="81735" y="61884"/>
                    <a:pt x="83731" y="55230"/>
                  </a:cubicBezTo>
                  <a:cubicBezTo>
                    <a:pt x="85727" y="48632"/>
                    <a:pt x="88001" y="45083"/>
                    <a:pt x="83343" y="26617"/>
                  </a:cubicBezTo>
                  <a:cubicBezTo>
                    <a:pt x="81073" y="17370"/>
                    <a:pt x="77752" y="8455"/>
                    <a:pt x="73436"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2360203-E42C-3574-0900-95BD636E111E}"/>
              </a:ext>
            </a:extLst>
          </p:cNvPr>
          <p:cNvSpPr>
            <a:spLocks noGrp="1"/>
          </p:cNvSpPr>
          <p:nvPr>
            <p:ph type="sldNum" sz="quarter" idx="16"/>
          </p:nvPr>
        </p:nvSpPr>
        <p:spPr/>
        <p:txBody>
          <a:bodyPr/>
          <a:lstStyle/>
          <a:p>
            <a:fld id="{E799917D-C393-4154-A33B-00DAE610A4FD}" type="slidenum">
              <a:rPr lang="en-US" smtClean="0"/>
              <a:pPr/>
              <a:t>42</a:t>
            </a:fld>
            <a:endParaRPr lang="en-US"/>
          </a:p>
        </p:txBody>
      </p:sp>
    </p:spTree>
    <p:extLst>
      <p:ext uri="{BB962C8B-B14F-4D97-AF65-F5344CB8AC3E}">
        <p14:creationId xmlns:p14="http://schemas.microsoft.com/office/powerpoint/2010/main" val="2147242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3"/>
          <p:cNvSpPr txBox="1">
            <a:spLocks noGrp="1"/>
          </p:cNvSpPr>
          <p:nvPr>
            <p:ph type="title"/>
          </p:nvPr>
        </p:nvSpPr>
        <p:spPr>
          <a:xfrm>
            <a:off x="540000" y="368825"/>
            <a:ext cx="388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Xử</a:t>
            </a:r>
            <a:r>
              <a:rPr lang="en"/>
              <a:t> </a:t>
            </a:r>
            <a:r>
              <a:rPr lang="en" err="1"/>
              <a:t>lý</a:t>
            </a:r>
            <a:r>
              <a:rPr lang="en"/>
              <a:t> </a:t>
            </a:r>
            <a:r>
              <a:rPr lang="en" err="1"/>
              <a:t>dữ</a:t>
            </a:r>
            <a:r>
              <a:rPr lang="en"/>
              <a:t> </a:t>
            </a:r>
            <a:r>
              <a:rPr lang="en-US" err="1"/>
              <a:t>liệu</a:t>
            </a:r>
          </a:p>
        </p:txBody>
      </p:sp>
      <p:sp>
        <p:nvSpPr>
          <p:cNvPr id="524" name="Google Shape;524;p53"/>
          <p:cNvSpPr txBox="1">
            <a:spLocks noGrp="1"/>
          </p:cNvSpPr>
          <p:nvPr>
            <p:ph type="subTitle" idx="1"/>
          </p:nvPr>
        </p:nvSpPr>
        <p:spPr>
          <a:xfrm>
            <a:off x="3816075" y="2830674"/>
            <a:ext cx="1511700" cy="12827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Phân</a:t>
            </a:r>
            <a:r>
              <a:rPr lang="en"/>
              <a:t> </a:t>
            </a:r>
            <a:r>
              <a:rPr lang="en" err="1"/>
              <a:t>loại</a:t>
            </a:r>
            <a:r>
              <a:rPr lang="en"/>
              <a:t> </a:t>
            </a:r>
            <a:r>
              <a:rPr lang="en" err="1"/>
              <a:t>độc</a:t>
            </a:r>
            <a:r>
              <a:rPr lang="en"/>
              <a:t> </a:t>
            </a:r>
            <a:r>
              <a:rPr lang="en" err="1"/>
              <a:t>lập</a:t>
            </a:r>
            <a:r>
              <a:rPr lang="en"/>
              <a:t> </a:t>
            </a:r>
            <a:r>
              <a:rPr lang="en" err="1"/>
              <a:t>phóng</a:t>
            </a:r>
            <a:r>
              <a:rPr lang="en"/>
              <a:t> </a:t>
            </a:r>
            <a:r>
              <a:rPr lang="en-US" err="1"/>
              <a:t>đại</a:t>
            </a:r>
          </a:p>
        </p:txBody>
      </p:sp>
      <p:sp>
        <p:nvSpPr>
          <p:cNvPr id="526" name="Google Shape;526;p53"/>
          <p:cNvSpPr txBox="1">
            <a:spLocks noGrp="1"/>
          </p:cNvSpPr>
          <p:nvPr>
            <p:ph type="subTitle" idx="3"/>
          </p:nvPr>
        </p:nvSpPr>
        <p:spPr>
          <a:xfrm>
            <a:off x="1240963" y="2830675"/>
            <a:ext cx="1511700" cy="12827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Tăng </a:t>
            </a:r>
            <a:r>
              <a:rPr lang="en" err="1"/>
              <a:t>cường</a:t>
            </a:r>
            <a:r>
              <a:rPr lang="en"/>
              <a:t> </a:t>
            </a:r>
            <a:r>
              <a:rPr lang="en" err="1"/>
              <a:t>dữ</a:t>
            </a:r>
            <a:r>
              <a:rPr lang="en"/>
              <a:t> </a:t>
            </a:r>
            <a:r>
              <a:rPr lang="en-US" err="1"/>
              <a:t>liệu</a:t>
            </a:r>
          </a:p>
        </p:txBody>
      </p:sp>
      <p:sp>
        <p:nvSpPr>
          <p:cNvPr id="528" name="Google Shape;528;p53"/>
          <p:cNvSpPr txBox="1">
            <a:spLocks noGrp="1"/>
          </p:cNvSpPr>
          <p:nvPr>
            <p:ph type="subTitle" idx="5"/>
          </p:nvPr>
        </p:nvSpPr>
        <p:spPr>
          <a:xfrm>
            <a:off x="6391250" y="2830675"/>
            <a:ext cx="1511700" cy="12827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Phân</a:t>
            </a:r>
            <a:r>
              <a:rPr lang="en"/>
              <a:t> chia </a:t>
            </a:r>
            <a:r>
              <a:rPr lang="en" err="1"/>
              <a:t>dữ</a:t>
            </a:r>
            <a:r>
              <a:rPr lang="en"/>
              <a:t> </a:t>
            </a:r>
            <a:r>
              <a:rPr lang="en-US" err="1"/>
              <a:t>liệu</a:t>
            </a:r>
          </a:p>
        </p:txBody>
      </p:sp>
      <p:sp>
        <p:nvSpPr>
          <p:cNvPr id="530" name="Google Shape;530;p53"/>
          <p:cNvSpPr/>
          <p:nvPr/>
        </p:nvSpPr>
        <p:spPr>
          <a:xfrm>
            <a:off x="4323538" y="2203862"/>
            <a:ext cx="553272" cy="5077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1728251" y="2343374"/>
            <a:ext cx="537143" cy="368206"/>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6879649" y="2190200"/>
            <a:ext cx="535060" cy="535015"/>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656DBD0E-FBDA-D3C7-DF4B-D6DE66F36C23}"/>
              </a:ext>
            </a:extLst>
          </p:cNvPr>
          <p:cNvSpPr>
            <a:spLocks noGrp="1"/>
          </p:cNvSpPr>
          <p:nvPr>
            <p:ph type="sldNum" sz="quarter" idx="10"/>
          </p:nvPr>
        </p:nvSpPr>
        <p:spPr/>
        <p:txBody>
          <a:bodyPr/>
          <a:lstStyle/>
          <a:p>
            <a:fld id="{E799917D-C393-4154-A33B-00DAE610A4FD}" type="slidenum">
              <a:rPr lang="en-US" smtClean="0"/>
              <a:pPr/>
              <a:t>43</a:t>
            </a:fld>
            <a:endParaRPr lang="en-US"/>
          </a:p>
        </p:txBody>
      </p:sp>
    </p:spTree>
    <p:extLst>
      <p:ext uri="{BB962C8B-B14F-4D97-AF65-F5344CB8AC3E}">
        <p14:creationId xmlns:p14="http://schemas.microsoft.com/office/powerpoint/2010/main" val="2839451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subTitle" idx="1"/>
          </p:nvPr>
        </p:nvSpPr>
        <p:spPr>
          <a:xfrm>
            <a:off x="689549" y="961545"/>
            <a:ext cx="7832359" cy="989100"/>
          </a:xfrm>
          <a:prstGeom prst="rect">
            <a:avLst/>
          </a:prstGeom>
        </p:spPr>
        <p:txBody>
          <a:bodyPr spcFirstLastPara="1" wrap="square" lIns="91425" tIns="91425" rIns="91425" bIns="91425" anchor="t" anchorCtr="0">
            <a:noAutofit/>
          </a:bodyPr>
          <a:lstStyle/>
          <a:p>
            <a:pPr marL="0" lvl="0" indent="0" algn="just"/>
            <a:r>
              <a:rPr lang="en-US" err="1"/>
              <a:t>Một</a:t>
            </a:r>
            <a:r>
              <a:rPr lang="en-US"/>
              <a:t> </a:t>
            </a:r>
            <a:r>
              <a:rPr lang="en-US" err="1"/>
              <a:t>số</a:t>
            </a:r>
            <a:r>
              <a:rPr lang="en-US"/>
              <a:t> k</a:t>
            </a:r>
            <a:r>
              <a:rPr lang="vi-VN"/>
              <a:t>ỹ </a:t>
            </a:r>
            <a:r>
              <a:rPr lang="vi-VN" err="1"/>
              <a:t>thuật</a:t>
            </a:r>
            <a:r>
              <a:rPr lang="vi-VN"/>
              <a:t> tăng </a:t>
            </a:r>
            <a:r>
              <a:rPr lang="vi-VN" err="1"/>
              <a:t>cường</a:t>
            </a:r>
            <a:r>
              <a:rPr lang="vi-VN"/>
              <a:t> </a:t>
            </a:r>
            <a:r>
              <a:rPr lang="vi-VN" err="1"/>
              <a:t>dữ</a:t>
            </a:r>
            <a:r>
              <a:rPr lang="vi-VN"/>
              <a:t> </a:t>
            </a:r>
            <a:r>
              <a:rPr lang="vi-VN" err="1"/>
              <a:t>liệu</a:t>
            </a:r>
            <a:r>
              <a:rPr lang="vi-VN"/>
              <a:t> </a:t>
            </a:r>
            <a:r>
              <a:rPr lang="vi-VN" err="1"/>
              <a:t>phổ</a:t>
            </a:r>
            <a:r>
              <a:rPr lang="vi-VN"/>
              <a:t> </a:t>
            </a:r>
            <a:r>
              <a:rPr lang="vi-VN" err="1"/>
              <a:t>biến</a:t>
            </a:r>
            <a:r>
              <a:rPr lang="vi-VN"/>
              <a:t>: </a:t>
            </a:r>
            <a:r>
              <a:rPr lang="vi-VN" err="1"/>
              <a:t>lật</a:t>
            </a:r>
            <a:r>
              <a:rPr lang="vi-VN"/>
              <a:t>, </a:t>
            </a:r>
            <a:r>
              <a:rPr lang="vi-VN" err="1"/>
              <a:t>cắt</a:t>
            </a:r>
            <a:r>
              <a:rPr lang="vi-VN"/>
              <a:t> </a:t>
            </a:r>
            <a:r>
              <a:rPr lang="vi-VN" err="1"/>
              <a:t>xén</a:t>
            </a:r>
            <a:r>
              <a:rPr lang="vi-VN"/>
              <a:t>, </a:t>
            </a:r>
            <a:r>
              <a:rPr lang="vi-VN" err="1"/>
              <a:t>mở</a:t>
            </a:r>
            <a:r>
              <a:rPr lang="vi-VN"/>
              <a:t> </a:t>
            </a:r>
            <a:r>
              <a:rPr lang="vi-VN" err="1"/>
              <a:t>rộng</a:t>
            </a:r>
            <a:r>
              <a:rPr lang="vi-VN"/>
              <a:t>, xoay </a:t>
            </a:r>
            <a:r>
              <a:rPr lang="vi-VN" err="1"/>
              <a:t>dịch</a:t>
            </a:r>
            <a:r>
              <a:rPr lang="vi-VN"/>
              <a:t> </a:t>
            </a:r>
            <a:r>
              <a:rPr lang="vi-VN" err="1"/>
              <a:t>hình</a:t>
            </a:r>
            <a:r>
              <a:rPr lang="vi-VN"/>
              <a:t> </a:t>
            </a:r>
            <a:r>
              <a:rPr lang="vi-VN" err="1"/>
              <a:t>ảnh</a:t>
            </a:r>
            <a:r>
              <a:rPr lang="vi-VN"/>
              <a:t> </a:t>
            </a:r>
            <a:r>
              <a:rPr lang="vi-VN" err="1"/>
              <a:t>một</a:t>
            </a:r>
            <a:r>
              <a:rPr lang="vi-VN"/>
              <a:t> </a:t>
            </a:r>
            <a:r>
              <a:rPr lang="vi-VN" err="1"/>
              <a:t>cách</a:t>
            </a:r>
            <a:r>
              <a:rPr lang="vi-VN"/>
              <a:t> </a:t>
            </a:r>
            <a:r>
              <a:rPr lang="vi-VN" err="1"/>
              <a:t>ngẫu</a:t>
            </a:r>
            <a:r>
              <a:rPr lang="vi-VN"/>
              <a:t> nhiên, thêm </a:t>
            </a:r>
            <a:r>
              <a:rPr lang="vi-VN" err="1"/>
              <a:t>nhiễu</a:t>
            </a:r>
            <a:r>
              <a:rPr lang="vi-VN"/>
              <a:t>… </a:t>
            </a:r>
            <a:endParaRPr lang="en-US"/>
          </a:p>
        </p:txBody>
      </p:sp>
      <p:sp>
        <p:nvSpPr>
          <p:cNvPr id="266" name="Google Shape;266;p38"/>
          <p:cNvSpPr txBox="1">
            <a:spLocks noGrp="1"/>
          </p:cNvSpPr>
          <p:nvPr>
            <p:ph type="title"/>
          </p:nvPr>
        </p:nvSpPr>
        <p:spPr>
          <a:xfrm>
            <a:off x="197836" y="337290"/>
            <a:ext cx="4374164"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—Tăng cường dữ </a:t>
            </a:r>
            <a:r>
              <a:rPr lang="en-US" err="1"/>
              <a:t>liệu</a:t>
            </a:r>
            <a:endParaRPr lang="en-US"/>
          </a:p>
        </p:txBody>
      </p:sp>
      <p:sp>
        <p:nvSpPr>
          <p:cNvPr id="4" name="Google Shape;265;p38">
            <a:extLst>
              <a:ext uri="{FF2B5EF4-FFF2-40B4-BE49-F238E27FC236}">
                <a16:creationId xmlns:a16="http://schemas.microsoft.com/office/drawing/2014/main" id="{1925CEC8-09E2-2CBB-9CB8-F97A025EA242}"/>
              </a:ext>
            </a:extLst>
          </p:cNvPr>
          <p:cNvSpPr txBox="1">
            <a:spLocks/>
          </p:cNvSpPr>
          <p:nvPr/>
        </p:nvSpPr>
        <p:spPr>
          <a:xfrm>
            <a:off x="689549" y="2077200"/>
            <a:ext cx="7832358" cy="9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r>
              <a:rPr lang="en-US" err="1">
                <a:solidFill>
                  <a:schemeClr val="bg2"/>
                </a:solidFill>
                <a:latin typeface="Montserrat ExtraBold" panose="00000900000000000000" pitchFamily="2" charset="0"/>
              </a:rPr>
              <a:t>Không</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phù</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hợp</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cho</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tệp</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dữ</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liệu</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hình</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ảnh</a:t>
            </a:r>
            <a:r>
              <a:rPr lang="en-US">
                <a:solidFill>
                  <a:schemeClr val="bg2"/>
                </a:solidFill>
                <a:latin typeface="Montserrat ExtraBold" panose="00000900000000000000" pitchFamily="2" charset="0"/>
              </a:rPr>
              <a:t> y </a:t>
            </a:r>
            <a:r>
              <a:rPr lang="en-US" err="1">
                <a:solidFill>
                  <a:schemeClr val="bg2"/>
                </a:solidFill>
                <a:latin typeface="Montserrat ExtraBold" panose="00000900000000000000" pitchFamily="2" charset="0"/>
              </a:rPr>
              <a:t>tế</a:t>
            </a:r>
            <a:r>
              <a:rPr lang="en-US">
                <a:solidFill>
                  <a:schemeClr val="bg2"/>
                </a:solidFill>
                <a:latin typeface="Montserrat ExtraBold" panose="00000900000000000000" pitchFamily="2" charset="0"/>
              </a:rPr>
              <a:t> </a:t>
            </a:r>
          </a:p>
        </p:txBody>
      </p:sp>
      <p:sp>
        <p:nvSpPr>
          <p:cNvPr id="7" name="Google Shape;265;p38">
            <a:extLst>
              <a:ext uri="{FF2B5EF4-FFF2-40B4-BE49-F238E27FC236}">
                <a16:creationId xmlns:a16="http://schemas.microsoft.com/office/drawing/2014/main" id="{BD8CBCE5-4E0A-3699-1E23-4505D30EB432}"/>
              </a:ext>
            </a:extLst>
          </p:cNvPr>
          <p:cNvSpPr txBox="1">
            <a:spLocks/>
          </p:cNvSpPr>
          <p:nvPr/>
        </p:nvSpPr>
        <p:spPr>
          <a:xfrm>
            <a:off x="3057993" y="2994034"/>
            <a:ext cx="3095469" cy="2135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spcAft>
                <a:spcPts val="600"/>
              </a:spcAft>
            </a:pPr>
            <a:r>
              <a:rPr lang="en-US" err="1">
                <a:solidFill>
                  <a:schemeClr val="accent2"/>
                </a:solidFill>
              </a:rPr>
              <a:t>Dùng</a:t>
            </a:r>
            <a:r>
              <a:rPr lang="en-US">
                <a:solidFill>
                  <a:schemeClr val="accent2"/>
                </a:solidFill>
              </a:rPr>
              <a:t> </a:t>
            </a:r>
            <a:r>
              <a:rPr lang="en-US" err="1">
                <a:solidFill>
                  <a:schemeClr val="accent2"/>
                </a:solidFill>
              </a:rPr>
              <a:t>biện</a:t>
            </a:r>
            <a:r>
              <a:rPr lang="en-US">
                <a:solidFill>
                  <a:schemeClr val="accent2"/>
                </a:solidFill>
              </a:rPr>
              <a:t> </a:t>
            </a:r>
            <a:r>
              <a:rPr lang="en-US" err="1">
                <a:solidFill>
                  <a:schemeClr val="accent2"/>
                </a:solidFill>
              </a:rPr>
              <a:t>pháp</a:t>
            </a:r>
            <a:r>
              <a:rPr lang="en-US">
                <a:solidFill>
                  <a:schemeClr val="accent2"/>
                </a:solidFill>
              </a:rPr>
              <a:t>: </a:t>
            </a:r>
            <a:r>
              <a:rPr lang="en-US" b="1">
                <a:solidFill>
                  <a:schemeClr val="accent2"/>
                </a:solidFill>
              </a:rPr>
              <a:t>X</a:t>
            </a:r>
            <a:r>
              <a:rPr lang="vi-VN" b="1" err="1">
                <a:solidFill>
                  <a:schemeClr val="accent2"/>
                </a:solidFill>
              </a:rPr>
              <a:t>oay</a:t>
            </a:r>
            <a:r>
              <a:rPr lang="vi-VN" b="1">
                <a:solidFill>
                  <a:schemeClr val="accent2"/>
                </a:solidFill>
              </a:rPr>
              <a:t> </a:t>
            </a:r>
            <a:r>
              <a:rPr lang="vi-VN" b="1" err="1">
                <a:solidFill>
                  <a:schemeClr val="accent2"/>
                </a:solidFill>
              </a:rPr>
              <a:t>hình</a:t>
            </a:r>
            <a:r>
              <a:rPr lang="vi-VN" b="1">
                <a:solidFill>
                  <a:schemeClr val="accent2"/>
                </a:solidFill>
              </a:rPr>
              <a:t> </a:t>
            </a:r>
            <a:r>
              <a:rPr lang="vi-VN" b="1" err="1">
                <a:solidFill>
                  <a:schemeClr val="accent2"/>
                </a:solidFill>
              </a:rPr>
              <a:t>ản</a:t>
            </a:r>
            <a:r>
              <a:rPr lang="en-US" b="1">
                <a:solidFill>
                  <a:schemeClr val="accent2"/>
                </a:solidFill>
              </a:rPr>
              <a:t>h. </a:t>
            </a:r>
          </a:p>
          <a:p>
            <a:pPr marL="0" indent="0" algn="l"/>
            <a:r>
              <a:rPr lang="vi-VN" sz="1800" err="1">
                <a:solidFill>
                  <a:schemeClr val="accent1"/>
                </a:solidFill>
              </a:rPr>
              <a:t>Hình</a:t>
            </a:r>
            <a:r>
              <a:rPr lang="vi-VN" sz="1800">
                <a:solidFill>
                  <a:schemeClr val="accent1"/>
                </a:solidFill>
              </a:rPr>
              <a:t> </a:t>
            </a:r>
            <a:r>
              <a:rPr lang="vi-VN" sz="1800" err="1">
                <a:solidFill>
                  <a:schemeClr val="accent1"/>
                </a:solidFill>
              </a:rPr>
              <a:t>ảnh</a:t>
            </a:r>
            <a:r>
              <a:rPr lang="vi-VN" sz="1800">
                <a:solidFill>
                  <a:schemeClr val="accent1"/>
                </a:solidFill>
              </a:rPr>
              <a:t> </a:t>
            </a:r>
            <a:r>
              <a:rPr lang="vi-VN" sz="1800" err="1">
                <a:solidFill>
                  <a:schemeClr val="accent1"/>
                </a:solidFill>
              </a:rPr>
              <a:t>được</a:t>
            </a:r>
            <a:r>
              <a:rPr lang="vi-VN" sz="1800">
                <a:solidFill>
                  <a:schemeClr val="accent1"/>
                </a:solidFill>
              </a:rPr>
              <a:t> </a:t>
            </a:r>
            <a:r>
              <a:rPr lang="vi-VN" sz="1800" err="1">
                <a:solidFill>
                  <a:schemeClr val="accent1"/>
                </a:solidFill>
              </a:rPr>
              <a:t>thực</a:t>
            </a:r>
            <a:r>
              <a:rPr lang="vi-VN" sz="1800">
                <a:solidFill>
                  <a:schemeClr val="accent1"/>
                </a:solidFill>
              </a:rPr>
              <a:t> </a:t>
            </a:r>
            <a:r>
              <a:rPr lang="vi-VN" sz="1800" err="1">
                <a:solidFill>
                  <a:schemeClr val="accent1"/>
                </a:solidFill>
              </a:rPr>
              <a:t>hiện</a:t>
            </a:r>
            <a:r>
              <a:rPr lang="vi-VN" sz="1800">
                <a:solidFill>
                  <a:schemeClr val="accent1"/>
                </a:solidFill>
              </a:rPr>
              <a:t> xoay trung tâm</a:t>
            </a:r>
            <a:r>
              <a:rPr lang="en-US" sz="1800">
                <a:solidFill>
                  <a:schemeClr val="accent1"/>
                </a:solidFill>
              </a:rPr>
              <a:t> </a:t>
            </a:r>
            <a:r>
              <a:rPr lang="vi-VN" sz="1800" err="1">
                <a:solidFill>
                  <a:schemeClr val="accent1"/>
                </a:solidFill>
              </a:rPr>
              <a:t>với</a:t>
            </a:r>
            <a:r>
              <a:rPr lang="vi-VN" sz="1800">
                <a:solidFill>
                  <a:schemeClr val="accent1"/>
                </a:solidFill>
              </a:rPr>
              <a:t> ba </a:t>
            </a:r>
            <a:r>
              <a:rPr lang="vi-VN" sz="1800" err="1">
                <a:solidFill>
                  <a:schemeClr val="accent1"/>
                </a:solidFill>
              </a:rPr>
              <a:t>góc</a:t>
            </a:r>
            <a:r>
              <a:rPr lang="vi-VN" sz="1800">
                <a:solidFill>
                  <a:schemeClr val="accent1"/>
                </a:solidFill>
              </a:rPr>
              <a:t>: 90◦, 180◦ </a:t>
            </a:r>
            <a:r>
              <a:rPr lang="vi-VN" sz="1800" err="1">
                <a:solidFill>
                  <a:schemeClr val="accent1"/>
                </a:solidFill>
              </a:rPr>
              <a:t>và</a:t>
            </a:r>
            <a:r>
              <a:rPr lang="vi-VN" sz="1800">
                <a:solidFill>
                  <a:schemeClr val="accent1"/>
                </a:solidFill>
              </a:rPr>
              <a:t> 270◦.</a:t>
            </a:r>
            <a:endParaRPr lang="en-US" sz="1800">
              <a:solidFill>
                <a:schemeClr val="accent1"/>
              </a:solidFill>
            </a:endParaRPr>
          </a:p>
        </p:txBody>
      </p:sp>
    </p:spTree>
    <p:extLst>
      <p:ext uri="{BB962C8B-B14F-4D97-AF65-F5344CB8AC3E}">
        <p14:creationId xmlns:p14="http://schemas.microsoft.com/office/powerpoint/2010/main" val="398712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362">
                                          <p:stCondLst>
                                            <p:cond delay="0"/>
                                          </p:stCondLst>
                                        </p:cTn>
                                        <p:tgtEl>
                                          <p:spTgt spid="4"/>
                                        </p:tgtEl>
                                      </p:cBhvr>
                                    </p:animEffect>
                                    <p:anim calcmode="lin" valueType="num">
                                      <p:cBhvr>
                                        <p:cTn id="8" dur="1139"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4"/>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4"/>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4"/>
                                        </p:tgtEl>
                                        <p:attrNameLst>
                                          <p:attrName>ppt_y</p:attrName>
                                        </p:attrNameLst>
                                      </p:cBhvr>
                                      <p:tavLst>
                                        <p:tav tm="0" fmla="#ppt_y-sin(pi*$)/81">
                                          <p:val>
                                            <p:fltVal val="0"/>
                                          </p:val>
                                        </p:tav>
                                        <p:tav tm="100000">
                                          <p:val>
                                            <p:fltVal val="1"/>
                                          </p:val>
                                        </p:tav>
                                      </p:tavLst>
                                    </p:anim>
                                    <p:animScale>
                                      <p:cBhvr>
                                        <p:cTn id="13" dur="16">
                                          <p:stCondLst>
                                            <p:cond delay="406"/>
                                          </p:stCondLst>
                                        </p:cTn>
                                        <p:tgtEl>
                                          <p:spTgt spid="4"/>
                                        </p:tgtEl>
                                      </p:cBhvr>
                                      <p:to x="100000" y="60000"/>
                                    </p:animScale>
                                    <p:animScale>
                                      <p:cBhvr>
                                        <p:cTn id="14" dur="104" decel="50000">
                                          <p:stCondLst>
                                            <p:cond delay="423"/>
                                          </p:stCondLst>
                                        </p:cTn>
                                        <p:tgtEl>
                                          <p:spTgt spid="4"/>
                                        </p:tgtEl>
                                      </p:cBhvr>
                                      <p:to x="100000" y="100000"/>
                                    </p:animScale>
                                    <p:animScale>
                                      <p:cBhvr>
                                        <p:cTn id="15" dur="16">
                                          <p:stCondLst>
                                            <p:cond delay="820"/>
                                          </p:stCondLst>
                                        </p:cTn>
                                        <p:tgtEl>
                                          <p:spTgt spid="4"/>
                                        </p:tgtEl>
                                      </p:cBhvr>
                                      <p:to x="100000" y="80000"/>
                                    </p:animScale>
                                    <p:animScale>
                                      <p:cBhvr>
                                        <p:cTn id="16" dur="104" decel="50000">
                                          <p:stCondLst>
                                            <p:cond delay="836"/>
                                          </p:stCondLst>
                                        </p:cTn>
                                        <p:tgtEl>
                                          <p:spTgt spid="4"/>
                                        </p:tgtEl>
                                      </p:cBhvr>
                                      <p:to x="100000" y="100000"/>
                                    </p:animScale>
                                    <p:animScale>
                                      <p:cBhvr>
                                        <p:cTn id="17" dur="16">
                                          <p:stCondLst>
                                            <p:cond delay="1026"/>
                                          </p:stCondLst>
                                        </p:cTn>
                                        <p:tgtEl>
                                          <p:spTgt spid="4"/>
                                        </p:tgtEl>
                                      </p:cBhvr>
                                      <p:to x="100000" y="90000"/>
                                    </p:animScale>
                                    <p:animScale>
                                      <p:cBhvr>
                                        <p:cTn id="18" dur="104" decel="50000">
                                          <p:stCondLst>
                                            <p:cond delay="1042"/>
                                          </p:stCondLst>
                                        </p:cTn>
                                        <p:tgtEl>
                                          <p:spTgt spid="4"/>
                                        </p:tgtEl>
                                      </p:cBhvr>
                                      <p:to x="100000" y="100000"/>
                                    </p:animScale>
                                    <p:animScale>
                                      <p:cBhvr>
                                        <p:cTn id="19" dur="16">
                                          <p:stCondLst>
                                            <p:cond delay="1130"/>
                                          </p:stCondLst>
                                        </p:cTn>
                                        <p:tgtEl>
                                          <p:spTgt spid="4"/>
                                        </p:tgtEl>
                                      </p:cBhvr>
                                      <p:to x="100000" y="95000"/>
                                    </p:animScale>
                                    <p:animScale>
                                      <p:cBhvr>
                                        <p:cTn id="20" dur="104" decel="50000">
                                          <p:stCondLst>
                                            <p:cond delay="1146"/>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subTitle" idx="1"/>
          </p:nvPr>
        </p:nvSpPr>
        <p:spPr>
          <a:xfrm>
            <a:off x="689547" y="1261348"/>
            <a:ext cx="7832359" cy="989100"/>
          </a:xfrm>
          <a:prstGeom prst="rect">
            <a:avLst/>
          </a:prstGeom>
        </p:spPr>
        <p:txBody>
          <a:bodyPr spcFirstLastPara="1" wrap="square" lIns="91425" tIns="91425" rIns="91425" bIns="91425" anchor="t" anchorCtr="0">
            <a:noAutofit/>
          </a:bodyPr>
          <a:lstStyle/>
          <a:p>
            <a:pPr marL="0" lvl="0" indent="0" algn="just"/>
            <a:r>
              <a:rPr lang="vi-VN" err="1"/>
              <a:t>Các</a:t>
            </a:r>
            <a:r>
              <a:rPr lang="vi-VN"/>
              <a:t> </a:t>
            </a:r>
            <a:r>
              <a:rPr lang="vi-VN" err="1"/>
              <a:t>hình</a:t>
            </a:r>
            <a:r>
              <a:rPr lang="vi-VN"/>
              <a:t> </a:t>
            </a:r>
            <a:r>
              <a:rPr lang="vi-VN" err="1"/>
              <a:t>ảnh</a:t>
            </a:r>
            <a:r>
              <a:rPr lang="vi-VN"/>
              <a:t> mô </a:t>
            </a:r>
            <a:r>
              <a:rPr lang="vi-VN" err="1"/>
              <a:t>học</a:t>
            </a:r>
            <a:r>
              <a:rPr lang="vi-VN"/>
              <a:t> bao </a:t>
            </a:r>
            <a:r>
              <a:rPr lang="vi-VN" err="1"/>
              <a:t>gồm</a:t>
            </a:r>
            <a:r>
              <a:rPr lang="vi-VN"/>
              <a:t> </a:t>
            </a:r>
            <a:r>
              <a:rPr lang="vi-VN" err="1"/>
              <a:t>sự</a:t>
            </a:r>
            <a:r>
              <a:rPr lang="vi-VN"/>
              <a:t> đa </a:t>
            </a:r>
            <a:r>
              <a:rPr lang="vi-VN" err="1"/>
              <a:t>dạng</a:t>
            </a:r>
            <a:r>
              <a:rPr lang="vi-VN"/>
              <a:t> </a:t>
            </a:r>
            <a:r>
              <a:rPr lang="vi-VN" err="1"/>
              <a:t>của</a:t>
            </a:r>
            <a:r>
              <a:rPr lang="vi-VN"/>
              <a:t> </a:t>
            </a:r>
            <a:r>
              <a:rPr lang="vi-VN" err="1"/>
              <a:t>các</a:t>
            </a:r>
            <a:r>
              <a:rPr lang="vi-VN"/>
              <a:t> mô</a:t>
            </a:r>
            <a:r>
              <a:rPr lang="en-US"/>
              <a:t>. V</a:t>
            </a:r>
            <a:r>
              <a:rPr lang="vi-VN" err="1"/>
              <a:t>iệc</a:t>
            </a:r>
            <a:r>
              <a:rPr lang="vi-VN"/>
              <a:t> phân </a:t>
            </a:r>
            <a:r>
              <a:rPr lang="vi-VN" err="1"/>
              <a:t>tích</a:t>
            </a:r>
            <a:r>
              <a:rPr lang="vi-VN"/>
              <a:t> </a:t>
            </a:r>
            <a:r>
              <a:rPr lang="vi-VN" err="1"/>
              <a:t>trở</a:t>
            </a:r>
            <a:r>
              <a:rPr lang="vi-VN"/>
              <a:t> nên </a:t>
            </a:r>
            <a:r>
              <a:rPr lang="vi-VN" err="1"/>
              <a:t>phức</a:t>
            </a:r>
            <a:r>
              <a:rPr lang="vi-VN"/>
              <a:t> </a:t>
            </a:r>
            <a:r>
              <a:rPr lang="vi-VN" err="1"/>
              <a:t>tạp</a:t>
            </a:r>
            <a:r>
              <a:rPr lang="vi-VN"/>
              <a:t> khi ở </a:t>
            </a:r>
            <a:r>
              <a:rPr lang="vi-VN" err="1"/>
              <a:t>độ</a:t>
            </a:r>
            <a:r>
              <a:rPr lang="vi-VN"/>
              <a:t> </a:t>
            </a:r>
            <a:r>
              <a:rPr lang="vi-VN" err="1"/>
              <a:t>phóng</a:t>
            </a:r>
            <a:r>
              <a:rPr lang="vi-VN"/>
              <a:t> </a:t>
            </a:r>
            <a:r>
              <a:rPr lang="vi-VN" err="1"/>
              <a:t>đại</a:t>
            </a:r>
            <a:r>
              <a:rPr lang="vi-VN"/>
              <a:t> </a:t>
            </a:r>
            <a:r>
              <a:rPr lang="vi-VN" err="1"/>
              <a:t>thấp</a:t>
            </a:r>
            <a:r>
              <a:rPr lang="vi-VN"/>
              <a:t>. </a:t>
            </a:r>
            <a:endParaRPr lang="en-US"/>
          </a:p>
        </p:txBody>
      </p:sp>
      <p:sp>
        <p:nvSpPr>
          <p:cNvPr id="266" name="Google Shape;266;p38"/>
          <p:cNvSpPr txBox="1">
            <a:spLocks noGrp="1"/>
          </p:cNvSpPr>
          <p:nvPr>
            <p:ph type="title"/>
          </p:nvPr>
        </p:nvSpPr>
        <p:spPr>
          <a:xfrm>
            <a:off x="-108222" y="445496"/>
            <a:ext cx="504419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a:t>
            </a:r>
            <a:r>
              <a:rPr lang="en-US" err="1"/>
              <a:t>Phân</a:t>
            </a:r>
            <a:r>
              <a:rPr lang="en-US"/>
              <a:t> </a:t>
            </a:r>
            <a:r>
              <a:rPr lang="en-US" err="1"/>
              <a:t>loại</a:t>
            </a:r>
            <a:r>
              <a:rPr lang="en-US"/>
              <a:t> </a:t>
            </a:r>
            <a:r>
              <a:rPr lang="en-US" err="1"/>
              <a:t>phóng</a:t>
            </a:r>
            <a:r>
              <a:rPr lang="en-US"/>
              <a:t> </a:t>
            </a:r>
            <a:r>
              <a:rPr lang="en-US" err="1"/>
              <a:t>đại</a:t>
            </a:r>
            <a:endParaRPr lang="en-US"/>
          </a:p>
        </p:txBody>
      </p:sp>
      <p:sp>
        <p:nvSpPr>
          <p:cNvPr id="7" name="Google Shape;265;p38">
            <a:extLst>
              <a:ext uri="{FF2B5EF4-FFF2-40B4-BE49-F238E27FC236}">
                <a16:creationId xmlns:a16="http://schemas.microsoft.com/office/drawing/2014/main" id="{BD8CBCE5-4E0A-3699-1E23-4505D30EB432}"/>
              </a:ext>
            </a:extLst>
          </p:cNvPr>
          <p:cNvSpPr txBox="1">
            <a:spLocks/>
          </p:cNvSpPr>
          <p:nvPr/>
        </p:nvSpPr>
        <p:spPr>
          <a:xfrm>
            <a:off x="3057993" y="2994034"/>
            <a:ext cx="3095469" cy="2135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spcAft>
                <a:spcPts val="600"/>
              </a:spcAft>
            </a:pPr>
            <a:r>
              <a:rPr lang="en-US" err="1">
                <a:solidFill>
                  <a:schemeClr val="accent2"/>
                </a:solidFill>
              </a:rPr>
              <a:t>Hệ</a:t>
            </a:r>
            <a:r>
              <a:rPr lang="en-US">
                <a:solidFill>
                  <a:schemeClr val="accent2"/>
                </a:solidFill>
              </a:rPr>
              <a:t> </a:t>
            </a:r>
            <a:r>
              <a:rPr lang="en-US" err="1">
                <a:solidFill>
                  <a:schemeClr val="accent2"/>
                </a:solidFill>
              </a:rPr>
              <a:t>số</a:t>
            </a:r>
            <a:r>
              <a:rPr lang="en-US">
                <a:solidFill>
                  <a:schemeClr val="accent2"/>
                </a:solidFill>
              </a:rPr>
              <a:t> </a:t>
            </a:r>
            <a:r>
              <a:rPr lang="en-US" err="1">
                <a:solidFill>
                  <a:schemeClr val="accent2"/>
                </a:solidFill>
              </a:rPr>
              <a:t>phóng</a:t>
            </a:r>
            <a:r>
              <a:rPr lang="en-US">
                <a:solidFill>
                  <a:schemeClr val="accent2"/>
                </a:solidFill>
              </a:rPr>
              <a:t> </a:t>
            </a:r>
            <a:r>
              <a:rPr lang="en-US" err="1">
                <a:solidFill>
                  <a:schemeClr val="accent2"/>
                </a:solidFill>
              </a:rPr>
              <a:t>đại</a:t>
            </a:r>
            <a:r>
              <a:rPr lang="en-US">
                <a:solidFill>
                  <a:schemeClr val="accent2"/>
                </a:solidFill>
              </a:rPr>
              <a:t>:</a:t>
            </a:r>
          </a:p>
          <a:p>
            <a:pPr marL="0" indent="0" algn="l">
              <a:spcAft>
                <a:spcPts val="600"/>
              </a:spcAft>
            </a:pPr>
            <a:r>
              <a:rPr lang="en-US">
                <a:solidFill>
                  <a:schemeClr val="tx1"/>
                </a:solidFill>
              </a:rPr>
              <a:t>(40x, 100x, 200x, 400x).</a:t>
            </a:r>
            <a:endParaRPr lang="en-US" sz="1800">
              <a:solidFill>
                <a:schemeClr val="tx1"/>
              </a:solidFill>
            </a:endParaRPr>
          </a:p>
        </p:txBody>
      </p:sp>
      <p:sp>
        <p:nvSpPr>
          <p:cNvPr id="6" name="Google Shape;265;p38">
            <a:extLst>
              <a:ext uri="{FF2B5EF4-FFF2-40B4-BE49-F238E27FC236}">
                <a16:creationId xmlns:a16="http://schemas.microsoft.com/office/drawing/2014/main" id="{01E440C0-CD4B-5F7E-8ECC-4751C479DD84}"/>
              </a:ext>
            </a:extLst>
          </p:cNvPr>
          <p:cNvSpPr txBox="1">
            <a:spLocks/>
          </p:cNvSpPr>
          <p:nvPr/>
        </p:nvSpPr>
        <p:spPr>
          <a:xfrm>
            <a:off x="689549" y="2077200"/>
            <a:ext cx="7832358" cy="9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r>
              <a:rPr lang="en-US" err="1">
                <a:solidFill>
                  <a:schemeClr val="bg2"/>
                </a:solidFill>
                <a:latin typeface="Montserrat ExtraBold" panose="00000900000000000000" pitchFamily="2" charset="0"/>
              </a:rPr>
              <a:t>Phóng</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đại</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hình</a:t>
            </a:r>
            <a:r>
              <a:rPr lang="en-US">
                <a:solidFill>
                  <a:schemeClr val="bg2"/>
                </a:solidFill>
                <a:latin typeface="Montserrat ExtraBold" panose="00000900000000000000" pitchFamily="2" charset="0"/>
              </a:rPr>
              <a:t> </a:t>
            </a:r>
            <a:r>
              <a:rPr lang="en-US" err="1">
                <a:solidFill>
                  <a:schemeClr val="bg2"/>
                </a:solidFill>
                <a:latin typeface="Montserrat ExtraBold" panose="00000900000000000000" pitchFamily="2" charset="0"/>
              </a:rPr>
              <a:t>ảnh</a:t>
            </a:r>
          </a:p>
        </p:txBody>
      </p:sp>
    </p:spTree>
    <p:extLst>
      <p:ext uri="{BB962C8B-B14F-4D97-AF65-F5344CB8AC3E}">
        <p14:creationId xmlns:p14="http://schemas.microsoft.com/office/powerpoint/2010/main" val="31619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362">
                                          <p:stCondLst>
                                            <p:cond delay="0"/>
                                          </p:stCondLst>
                                        </p:cTn>
                                        <p:tgtEl>
                                          <p:spTgt spid="6"/>
                                        </p:tgtEl>
                                      </p:cBhvr>
                                    </p:animEffect>
                                    <p:anim calcmode="lin" valueType="num">
                                      <p:cBhvr>
                                        <p:cTn id="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13" dur="16">
                                          <p:stCondLst>
                                            <p:cond delay="406"/>
                                          </p:stCondLst>
                                        </p:cTn>
                                        <p:tgtEl>
                                          <p:spTgt spid="6"/>
                                        </p:tgtEl>
                                      </p:cBhvr>
                                      <p:to x="100000" y="60000"/>
                                    </p:animScale>
                                    <p:animScale>
                                      <p:cBhvr>
                                        <p:cTn id="14" dur="104" decel="50000">
                                          <p:stCondLst>
                                            <p:cond delay="423"/>
                                          </p:stCondLst>
                                        </p:cTn>
                                        <p:tgtEl>
                                          <p:spTgt spid="6"/>
                                        </p:tgtEl>
                                      </p:cBhvr>
                                      <p:to x="100000" y="100000"/>
                                    </p:animScale>
                                    <p:animScale>
                                      <p:cBhvr>
                                        <p:cTn id="15" dur="16">
                                          <p:stCondLst>
                                            <p:cond delay="820"/>
                                          </p:stCondLst>
                                        </p:cTn>
                                        <p:tgtEl>
                                          <p:spTgt spid="6"/>
                                        </p:tgtEl>
                                      </p:cBhvr>
                                      <p:to x="100000" y="80000"/>
                                    </p:animScale>
                                    <p:animScale>
                                      <p:cBhvr>
                                        <p:cTn id="16" dur="104" decel="50000">
                                          <p:stCondLst>
                                            <p:cond delay="836"/>
                                          </p:stCondLst>
                                        </p:cTn>
                                        <p:tgtEl>
                                          <p:spTgt spid="6"/>
                                        </p:tgtEl>
                                      </p:cBhvr>
                                      <p:to x="100000" y="100000"/>
                                    </p:animScale>
                                    <p:animScale>
                                      <p:cBhvr>
                                        <p:cTn id="17" dur="16">
                                          <p:stCondLst>
                                            <p:cond delay="1026"/>
                                          </p:stCondLst>
                                        </p:cTn>
                                        <p:tgtEl>
                                          <p:spTgt spid="6"/>
                                        </p:tgtEl>
                                      </p:cBhvr>
                                      <p:to x="100000" y="90000"/>
                                    </p:animScale>
                                    <p:animScale>
                                      <p:cBhvr>
                                        <p:cTn id="18" dur="104" decel="50000">
                                          <p:stCondLst>
                                            <p:cond delay="1042"/>
                                          </p:stCondLst>
                                        </p:cTn>
                                        <p:tgtEl>
                                          <p:spTgt spid="6"/>
                                        </p:tgtEl>
                                      </p:cBhvr>
                                      <p:to x="100000" y="100000"/>
                                    </p:animScale>
                                    <p:animScale>
                                      <p:cBhvr>
                                        <p:cTn id="19" dur="16">
                                          <p:stCondLst>
                                            <p:cond delay="1130"/>
                                          </p:stCondLst>
                                        </p:cTn>
                                        <p:tgtEl>
                                          <p:spTgt spid="6"/>
                                        </p:tgtEl>
                                      </p:cBhvr>
                                      <p:to x="100000" y="95000"/>
                                    </p:animScale>
                                    <p:animScale>
                                      <p:cBhvr>
                                        <p:cTn id="20" dur="104" decel="50000">
                                          <p:stCondLst>
                                            <p:cond delay="1146"/>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subTitle" idx="1"/>
          </p:nvPr>
        </p:nvSpPr>
        <p:spPr>
          <a:xfrm>
            <a:off x="719284" y="1341787"/>
            <a:ext cx="7832359" cy="989100"/>
          </a:xfrm>
          <a:prstGeom prst="rect">
            <a:avLst/>
          </a:prstGeom>
        </p:spPr>
        <p:txBody>
          <a:bodyPr spcFirstLastPara="1" wrap="square" lIns="91425" tIns="91425" rIns="91425" bIns="91425" anchor="t" anchorCtr="0">
            <a:noAutofit/>
          </a:bodyPr>
          <a:lstStyle/>
          <a:p>
            <a:pPr marL="0" lvl="0" indent="0" algn="just"/>
            <a:r>
              <a:rPr lang="vi-VN" sz="1800"/>
              <a:t>Chia </a:t>
            </a:r>
            <a:r>
              <a:rPr lang="vi-VN" sz="1800" err="1"/>
              <a:t>dữ</a:t>
            </a:r>
            <a:r>
              <a:rPr lang="vi-VN" sz="1800"/>
              <a:t> </a:t>
            </a:r>
            <a:r>
              <a:rPr lang="vi-VN" sz="1800" err="1"/>
              <a:t>liệu</a:t>
            </a:r>
            <a:r>
              <a:rPr lang="vi-VN" sz="1800"/>
              <a:t> </a:t>
            </a:r>
            <a:r>
              <a:rPr lang="vi-VN" sz="1800" err="1"/>
              <a:t>thành</a:t>
            </a:r>
            <a:r>
              <a:rPr lang="vi-VN" sz="1800"/>
              <a:t> </a:t>
            </a:r>
            <a:r>
              <a:rPr lang="vi-VN" sz="1800" err="1"/>
              <a:t>các</a:t>
            </a:r>
            <a:r>
              <a:rPr lang="vi-VN" sz="1800"/>
              <a:t> </a:t>
            </a:r>
            <a:r>
              <a:rPr lang="vi-VN" sz="1800" err="1"/>
              <a:t>tập</a:t>
            </a:r>
            <a:r>
              <a:rPr lang="vi-VN" sz="1800"/>
              <a:t> </a:t>
            </a:r>
            <a:r>
              <a:rPr lang="vi-VN" sz="1800" err="1"/>
              <a:t>train-test</a:t>
            </a:r>
            <a:r>
              <a:rPr lang="vi-VN" sz="1800"/>
              <a:t> </a:t>
            </a:r>
            <a:r>
              <a:rPr lang="vi-VN" sz="1800" err="1"/>
              <a:t>là</a:t>
            </a:r>
            <a:r>
              <a:rPr lang="vi-VN" sz="1800"/>
              <a:t> </a:t>
            </a:r>
            <a:r>
              <a:rPr lang="vi-VN" sz="1800" err="1"/>
              <a:t>một</a:t>
            </a:r>
            <a:r>
              <a:rPr lang="vi-VN" sz="1800"/>
              <a:t> </a:t>
            </a:r>
            <a:r>
              <a:rPr lang="vi-VN" sz="1800" err="1"/>
              <a:t>thực</a:t>
            </a:r>
            <a:r>
              <a:rPr lang="vi-VN" sz="1800"/>
              <a:t> </a:t>
            </a:r>
            <a:r>
              <a:rPr lang="vi-VN" sz="1800" err="1"/>
              <a:t>tế</a:t>
            </a:r>
            <a:r>
              <a:rPr lang="vi-VN" sz="1800"/>
              <a:t> </a:t>
            </a:r>
            <a:r>
              <a:rPr lang="vi-VN" sz="1800" err="1"/>
              <a:t>phổ</a:t>
            </a:r>
            <a:r>
              <a:rPr lang="vi-VN" sz="1800"/>
              <a:t> </a:t>
            </a:r>
            <a:r>
              <a:rPr lang="vi-VN" sz="1800" err="1"/>
              <a:t>biến</a:t>
            </a:r>
            <a:r>
              <a:rPr lang="vi-VN" sz="1800"/>
              <a:t> trong </a:t>
            </a:r>
            <a:r>
              <a:rPr lang="vi-VN" sz="1800" err="1"/>
              <a:t>các</a:t>
            </a:r>
            <a:r>
              <a:rPr lang="vi-VN" sz="1800"/>
              <a:t> </a:t>
            </a:r>
            <a:r>
              <a:rPr lang="vi-VN" sz="1800" err="1"/>
              <a:t>mạng</a:t>
            </a:r>
            <a:r>
              <a:rPr lang="vi-VN" sz="1800"/>
              <a:t> </a:t>
            </a:r>
            <a:r>
              <a:rPr lang="vi-VN" sz="1800" err="1"/>
              <a:t>thần</a:t>
            </a:r>
            <a:r>
              <a:rPr lang="vi-VN" sz="1800"/>
              <a:t> kinh </a:t>
            </a:r>
            <a:r>
              <a:rPr lang="vi-VN" sz="1800" err="1"/>
              <a:t>được</a:t>
            </a:r>
            <a:r>
              <a:rPr lang="vi-VN" sz="1800"/>
              <a:t> </a:t>
            </a:r>
            <a:r>
              <a:rPr lang="vi-VN" sz="1800" err="1"/>
              <a:t>sử</a:t>
            </a:r>
            <a:r>
              <a:rPr lang="vi-VN" sz="1800"/>
              <a:t> </a:t>
            </a:r>
            <a:r>
              <a:rPr lang="vi-VN" sz="1800" err="1"/>
              <a:t>dụng</a:t>
            </a:r>
            <a:r>
              <a:rPr lang="vi-VN" sz="1800"/>
              <a:t> </a:t>
            </a:r>
            <a:r>
              <a:rPr lang="vi-VN" sz="1800" err="1"/>
              <a:t>để</a:t>
            </a:r>
            <a:r>
              <a:rPr lang="vi-VN" sz="1800"/>
              <a:t> phân </a:t>
            </a:r>
            <a:r>
              <a:rPr lang="vi-VN" sz="1800" err="1"/>
              <a:t>tích</a:t>
            </a:r>
            <a:r>
              <a:rPr lang="vi-VN" sz="1800"/>
              <a:t> </a:t>
            </a:r>
            <a:r>
              <a:rPr lang="vi-VN" sz="1800" err="1"/>
              <a:t>hiệu</a:t>
            </a:r>
            <a:r>
              <a:rPr lang="vi-VN" sz="1800"/>
              <a:t> </a:t>
            </a:r>
            <a:r>
              <a:rPr lang="vi-VN" sz="1800" err="1"/>
              <a:t>suất</a:t>
            </a:r>
            <a:endParaRPr lang="en-US" sz="1800" err="1"/>
          </a:p>
        </p:txBody>
      </p:sp>
      <p:sp>
        <p:nvSpPr>
          <p:cNvPr id="266" name="Google Shape;266;p38"/>
          <p:cNvSpPr txBox="1">
            <a:spLocks noGrp="1"/>
          </p:cNvSpPr>
          <p:nvPr>
            <p:ph type="title"/>
          </p:nvPr>
        </p:nvSpPr>
        <p:spPr>
          <a:xfrm>
            <a:off x="404734" y="337290"/>
            <a:ext cx="3618626"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a:t>—Phân chia </a:t>
            </a:r>
            <a:r>
              <a:rPr lang="vi-VN" err="1"/>
              <a:t>dữ</a:t>
            </a:r>
            <a:r>
              <a:rPr lang="vi-VN"/>
              <a:t> </a:t>
            </a:r>
            <a:r>
              <a:rPr lang="vi-VN" err="1"/>
              <a:t>liệu</a:t>
            </a:r>
          </a:p>
        </p:txBody>
      </p:sp>
      <p:sp>
        <p:nvSpPr>
          <p:cNvPr id="7" name="Google Shape;265;p38">
            <a:extLst>
              <a:ext uri="{FF2B5EF4-FFF2-40B4-BE49-F238E27FC236}">
                <a16:creationId xmlns:a16="http://schemas.microsoft.com/office/drawing/2014/main" id="{BD8CBCE5-4E0A-3699-1E23-4505D30EB432}"/>
              </a:ext>
            </a:extLst>
          </p:cNvPr>
          <p:cNvSpPr txBox="1">
            <a:spLocks/>
          </p:cNvSpPr>
          <p:nvPr/>
        </p:nvSpPr>
        <p:spPr>
          <a:xfrm>
            <a:off x="3057993" y="2994034"/>
            <a:ext cx="3095469" cy="2135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spcAft>
                <a:spcPts val="600"/>
              </a:spcAft>
            </a:pPr>
            <a:r>
              <a:rPr lang="en-US">
                <a:solidFill>
                  <a:schemeClr val="accent2"/>
                </a:solidFill>
              </a:rPr>
              <a:t>T</a:t>
            </a:r>
            <a:r>
              <a:rPr lang="vi-VN">
                <a:solidFill>
                  <a:schemeClr val="accent2"/>
                </a:solidFill>
              </a:rPr>
              <a:t>ỉ </a:t>
            </a:r>
            <a:r>
              <a:rPr lang="vi-VN" err="1">
                <a:solidFill>
                  <a:schemeClr val="accent2"/>
                </a:solidFill>
              </a:rPr>
              <a:t>lệ</a:t>
            </a:r>
            <a:r>
              <a:rPr lang="vi-VN">
                <a:solidFill>
                  <a:schemeClr val="accent2"/>
                </a:solidFill>
              </a:rPr>
              <a:t> cho </a:t>
            </a:r>
            <a:r>
              <a:rPr lang="vi-VN" err="1">
                <a:solidFill>
                  <a:schemeClr val="accent2"/>
                </a:solidFill>
              </a:rPr>
              <a:t>bộ</a:t>
            </a:r>
            <a:r>
              <a:rPr lang="vi-VN">
                <a:solidFill>
                  <a:schemeClr val="accent2"/>
                </a:solidFill>
              </a:rPr>
              <a:t> </a:t>
            </a:r>
            <a:r>
              <a:rPr lang="vi-VN" err="1">
                <a:solidFill>
                  <a:schemeClr val="accent2"/>
                </a:solidFill>
              </a:rPr>
              <a:t>train-test</a:t>
            </a:r>
            <a:r>
              <a:rPr lang="vi-VN">
                <a:solidFill>
                  <a:schemeClr val="accent2"/>
                </a:solidFill>
              </a:rPr>
              <a:t>: </a:t>
            </a:r>
            <a:r>
              <a:rPr lang="vi-VN">
                <a:solidFill>
                  <a:schemeClr val="tx1"/>
                </a:solidFill>
              </a:rPr>
              <a:t>(90% - 10%, 80% - 20% </a:t>
            </a:r>
            <a:r>
              <a:rPr lang="vi-VN" err="1">
                <a:solidFill>
                  <a:schemeClr val="tx1"/>
                </a:solidFill>
              </a:rPr>
              <a:t>và</a:t>
            </a:r>
            <a:r>
              <a:rPr lang="vi-VN">
                <a:solidFill>
                  <a:schemeClr val="tx1"/>
                </a:solidFill>
              </a:rPr>
              <a:t> 70% - 30%).</a:t>
            </a:r>
            <a:endParaRPr lang="en-US" sz="1800">
              <a:solidFill>
                <a:schemeClr val="tx1"/>
              </a:solidFill>
            </a:endParaRPr>
          </a:p>
        </p:txBody>
      </p:sp>
      <p:sp>
        <p:nvSpPr>
          <p:cNvPr id="6" name="Google Shape;265;p38">
            <a:extLst>
              <a:ext uri="{FF2B5EF4-FFF2-40B4-BE49-F238E27FC236}">
                <a16:creationId xmlns:a16="http://schemas.microsoft.com/office/drawing/2014/main" id="{01E440C0-CD4B-5F7E-8ECC-4751C479DD84}"/>
              </a:ext>
            </a:extLst>
          </p:cNvPr>
          <p:cNvSpPr txBox="1">
            <a:spLocks/>
          </p:cNvSpPr>
          <p:nvPr/>
        </p:nvSpPr>
        <p:spPr>
          <a:xfrm>
            <a:off x="719284" y="2139667"/>
            <a:ext cx="7832358" cy="9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r>
              <a:rPr lang="vi-VN" sz="1800" err="1">
                <a:solidFill>
                  <a:schemeClr val="bg2"/>
                </a:solidFill>
              </a:rPr>
              <a:t>Để</a:t>
            </a:r>
            <a:r>
              <a:rPr lang="vi-VN" sz="1800">
                <a:solidFill>
                  <a:schemeClr val="bg2"/>
                </a:solidFill>
              </a:rPr>
              <a:t> </a:t>
            </a:r>
            <a:r>
              <a:rPr lang="vi-VN" sz="1800" err="1">
                <a:solidFill>
                  <a:schemeClr val="bg2"/>
                </a:solidFill>
              </a:rPr>
              <a:t>xác</a:t>
            </a:r>
            <a:r>
              <a:rPr lang="vi-VN" sz="1800">
                <a:solidFill>
                  <a:schemeClr val="bg2"/>
                </a:solidFill>
              </a:rPr>
              <a:t> </a:t>
            </a:r>
            <a:r>
              <a:rPr lang="vi-VN" sz="1800" err="1">
                <a:solidFill>
                  <a:schemeClr val="bg2"/>
                </a:solidFill>
              </a:rPr>
              <a:t>định</a:t>
            </a:r>
            <a:r>
              <a:rPr lang="vi-VN" sz="1800">
                <a:solidFill>
                  <a:schemeClr val="bg2"/>
                </a:solidFill>
              </a:rPr>
              <a:t> </a:t>
            </a:r>
            <a:r>
              <a:rPr lang="vi-VN" sz="1800" err="1">
                <a:solidFill>
                  <a:schemeClr val="bg2"/>
                </a:solidFill>
              </a:rPr>
              <a:t>ảnh</a:t>
            </a:r>
            <a:r>
              <a:rPr lang="vi-VN" sz="1800">
                <a:solidFill>
                  <a:schemeClr val="bg2"/>
                </a:solidFill>
              </a:rPr>
              <a:t> </a:t>
            </a:r>
            <a:r>
              <a:rPr lang="vi-VN" sz="1800" err="1">
                <a:solidFill>
                  <a:schemeClr val="bg2"/>
                </a:solidFill>
              </a:rPr>
              <a:t>hưởng</a:t>
            </a:r>
            <a:r>
              <a:rPr lang="vi-VN" sz="1800">
                <a:solidFill>
                  <a:schemeClr val="bg2"/>
                </a:solidFill>
              </a:rPr>
              <a:t> </a:t>
            </a:r>
            <a:r>
              <a:rPr lang="vi-VN" sz="1800" err="1">
                <a:solidFill>
                  <a:schemeClr val="bg2"/>
                </a:solidFill>
              </a:rPr>
              <a:t>của</a:t>
            </a:r>
            <a:r>
              <a:rPr lang="vi-VN" sz="1800">
                <a:solidFill>
                  <a:schemeClr val="bg2"/>
                </a:solidFill>
              </a:rPr>
              <a:t> </a:t>
            </a:r>
            <a:r>
              <a:rPr lang="vi-VN" sz="1800" err="1">
                <a:solidFill>
                  <a:schemeClr val="bg2"/>
                </a:solidFill>
              </a:rPr>
              <a:t>việc</a:t>
            </a:r>
            <a:r>
              <a:rPr lang="vi-VN" sz="1800">
                <a:solidFill>
                  <a:schemeClr val="bg2"/>
                </a:solidFill>
              </a:rPr>
              <a:t> </a:t>
            </a:r>
            <a:r>
              <a:rPr lang="vi-VN" sz="1800" err="1">
                <a:solidFill>
                  <a:schemeClr val="bg2"/>
                </a:solidFill>
              </a:rPr>
              <a:t>đào</a:t>
            </a:r>
            <a:r>
              <a:rPr lang="vi-VN" sz="1800">
                <a:solidFill>
                  <a:schemeClr val="bg2"/>
                </a:solidFill>
              </a:rPr>
              <a:t> </a:t>
            </a:r>
            <a:r>
              <a:rPr lang="vi-VN" sz="1800" err="1">
                <a:solidFill>
                  <a:schemeClr val="bg2"/>
                </a:solidFill>
              </a:rPr>
              <a:t>tạo</a:t>
            </a:r>
            <a:r>
              <a:rPr lang="vi-VN" sz="1800">
                <a:solidFill>
                  <a:schemeClr val="bg2"/>
                </a:solidFill>
              </a:rPr>
              <a:t> - </a:t>
            </a:r>
            <a:r>
              <a:rPr lang="vi-VN" sz="1800" err="1">
                <a:solidFill>
                  <a:schemeClr val="bg2"/>
                </a:solidFill>
              </a:rPr>
              <a:t>kiểm</a:t>
            </a:r>
            <a:r>
              <a:rPr lang="vi-VN" sz="1800">
                <a:solidFill>
                  <a:schemeClr val="bg2"/>
                </a:solidFill>
              </a:rPr>
              <a:t> tra </a:t>
            </a:r>
            <a:r>
              <a:rPr lang="vi-VN" sz="1800" err="1">
                <a:solidFill>
                  <a:schemeClr val="bg2"/>
                </a:solidFill>
              </a:rPr>
              <a:t>kích</a:t>
            </a:r>
            <a:r>
              <a:rPr lang="vi-VN" sz="1800">
                <a:solidFill>
                  <a:schemeClr val="bg2"/>
                </a:solidFill>
              </a:rPr>
              <a:t> </a:t>
            </a:r>
            <a:r>
              <a:rPr lang="vi-VN" sz="1800" err="1">
                <a:solidFill>
                  <a:schemeClr val="bg2"/>
                </a:solidFill>
              </a:rPr>
              <a:t>thước</a:t>
            </a:r>
            <a:r>
              <a:rPr lang="vi-VN" sz="1800">
                <a:solidFill>
                  <a:schemeClr val="bg2"/>
                </a:solidFill>
              </a:rPr>
              <a:t> </a:t>
            </a:r>
            <a:r>
              <a:rPr lang="vi-VN" sz="1800" err="1">
                <a:solidFill>
                  <a:schemeClr val="bg2"/>
                </a:solidFill>
              </a:rPr>
              <a:t>dữ</a:t>
            </a:r>
            <a:r>
              <a:rPr lang="vi-VN" sz="1800">
                <a:solidFill>
                  <a:schemeClr val="bg2"/>
                </a:solidFill>
              </a:rPr>
              <a:t> </a:t>
            </a:r>
            <a:r>
              <a:rPr lang="vi-VN" sz="1800" err="1">
                <a:solidFill>
                  <a:schemeClr val="bg2"/>
                </a:solidFill>
              </a:rPr>
              <a:t>liệu</a:t>
            </a:r>
            <a:r>
              <a:rPr lang="vi-VN" sz="1800">
                <a:solidFill>
                  <a:schemeClr val="bg2"/>
                </a:solidFill>
              </a:rPr>
              <a:t> </a:t>
            </a:r>
            <a:r>
              <a:rPr lang="vi-VN" sz="1800" err="1">
                <a:solidFill>
                  <a:schemeClr val="bg2"/>
                </a:solidFill>
              </a:rPr>
              <a:t>đối</a:t>
            </a:r>
            <a:r>
              <a:rPr lang="vi-VN" sz="1800">
                <a:solidFill>
                  <a:schemeClr val="bg2"/>
                </a:solidFill>
              </a:rPr>
              <a:t> </a:t>
            </a:r>
            <a:r>
              <a:rPr lang="vi-VN" sz="1800" err="1">
                <a:solidFill>
                  <a:schemeClr val="bg2"/>
                </a:solidFill>
              </a:rPr>
              <a:t>với</a:t>
            </a:r>
            <a:r>
              <a:rPr lang="vi-VN" sz="1800">
                <a:solidFill>
                  <a:schemeClr val="bg2"/>
                </a:solidFill>
              </a:rPr>
              <a:t> </a:t>
            </a:r>
            <a:r>
              <a:rPr lang="vi-VN" sz="1800" err="1">
                <a:solidFill>
                  <a:schemeClr val="bg2"/>
                </a:solidFill>
              </a:rPr>
              <a:t>hiệu</a:t>
            </a:r>
            <a:r>
              <a:rPr lang="vi-VN" sz="1800">
                <a:solidFill>
                  <a:schemeClr val="bg2"/>
                </a:solidFill>
              </a:rPr>
              <a:t> </a:t>
            </a:r>
            <a:r>
              <a:rPr lang="vi-VN" sz="1800" err="1">
                <a:solidFill>
                  <a:schemeClr val="bg2"/>
                </a:solidFill>
              </a:rPr>
              <a:t>suất</a:t>
            </a:r>
            <a:r>
              <a:rPr lang="vi-VN" sz="1800">
                <a:solidFill>
                  <a:schemeClr val="bg2"/>
                </a:solidFill>
              </a:rPr>
              <a:t> </a:t>
            </a:r>
            <a:r>
              <a:rPr lang="vi-VN" sz="1800" err="1">
                <a:solidFill>
                  <a:schemeClr val="bg2"/>
                </a:solidFill>
              </a:rPr>
              <a:t>của</a:t>
            </a:r>
            <a:r>
              <a:rPr lang="vi-VN" sz="1800">
                <a:solidFill>
                  <a:schemeClr val="bg2"/>
                </a:solidFill>
              </a:rPr>
              <a:t> </a:t>
            </a:r>
            <a:r>
              <a:rPr lang="vi-VN" sz="1800" err="1">
                <a:solidFill>
                  <a:schemeClr val="bg2"/>
                </a:solidFill>
              </a:rPr>
              <a:t>các</a:t>
            </a:r>
            <a:r>
              <a:rPr lang="vi-VN" sz="1800">
                <a:solidFill>
                  <a:schemeClr val="bg2"/>
                </a:solidFill>
              </a:rPr>
              <a:t> </a:t>
            </a:r>
            <a:r>
              <a:rPr lang="vi-VN" sz="1800" err="1">
                <a:solidFill>
                  <a:schemeClr val="bg2"/>
                </a:solidFill>
              </a:rPr>
              <a:t>mạng</a:t>
            </a:r>
            <a:endParaRPr lang="en-US" sz="1800" err="1">
              <a:solidFill>
                <a:schemeClr val="bg2"/>
              </a:solidFill>
            </a:endParaRPr>
          </a:p>
        </p:txBody>
      </p:sp>
      <p:sp>
        <p:nvSpPr>
          <p:cNvPr id="8" name="Google Shape;265;p38">
            <a:extLst>
              <a:ext uri="{FF2B5EF4-FFF2-40B4-BE49-F238E27FC236}">
                <a16:creationId xmlns:a16="http://schemas.microsoft.com/office/drawing/2014/main" id="{6D97181D-023E-3C5B-8C06-A98611857DF3}"/>
              </a:ext>
            </a:extLst>
          </p:cNvPr>
          <p:cNvSpPr txBox="1">
            <a:spLocks/>
          </p:cNvSpPr>
          <p:nvPr/>
        </p:nvSpPr>
        <p:spPr>
          <a:xfrm>
            <a:off x="719284" y="897169"/>
            <a:ext cx="7832359" cy="9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200"/>
              <a:buFont typeface="Poppins"/>
              <a:buNone/>
              <a:defRPr sz="2000" b="0" i="0" u="none" strike="noStrike" cap="none">
                <a:solidFill>
                  <a:schemeClr val="dk2"/>
                </a:solidFill>
                <a:latin typeface="Montserrat" panose="00000500000000000000" pitchFamily="2" charset="0"/>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just"/>
            <a:r>
              <a:rPr lang="en-US" sz="1800"/>
              <a:t>Tỷ lệ 2 nhãn </a:t>
            </a:r>
            <a:r>
              <a:rPr lang="en-US" sz="1800" b="1"/>
              <a:t>ác tính : lành tính = 1 : 1</a:t>
            </a:r>
            <a:endParaRPr lang="en-US" sz="1800" b="1" err="1"/>
          </a:p>
        </p:txBody>
      </p:sp>
    </p:spTree>
    <p:extLst>
      <p:ext uri="{BB962C8B-B14F-4D97-AF65-F5344CB8AC3E}">
        <p14:creationId xmlns:p14="http://schemas.microsoft.com/office/powerpoint/2010/main" val="259739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2085974" y="1806601"/>
            <a:ext cx="6841672" cy="8223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5500"/>
              <a:t>THỰC NGHIỆM ĐÁNH GIÁ</a:t>
            </a:r>
            <a:endParaRPr sz="5500"/>
          </a:p>
        </p:txBody>
      </p:sp>
      <p:sp>
        <p:nvSpPr>
          <p:cNvPr id="4" name="Google Shape;302;p41">
            <a:extLst>
              <a:ext uri="{FF2B5EF4-FFF2-40B4-BE49-F238E27FC236}">
                <a16:creationId xmlns:a16="http://schemas.microsoft.com/office/drawing/2014/main" id="{B80C4EA0-722C-F6E6-A373-E348418682A4}"/>
              </a:ext>
            </a:extLst>
          </p:cNvPr>
          <p:cNvSpPr txBox="1">
            <a:spLocks/>
          </p:cNvSpPr>
          <p:nvPr/>
        </p:nvSpPr>
        <p:spPr>
          <a:xfrm>
            <a:off x="2179864" y="652446"/>
            <a:ext cx="6653892" cy="8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ebas Neue"/>
              <a:buNone/>
              <a:defRPr sz="7500" b="0" i="0" u="none" strike="noStrike" cap="none">
                <a:solidFill>
                  <a:schemeClr val="dk1"/>
                </a:solidFill>
                <a:latin typeface="Oswald Medium" pitchFamily="2" charset="0"/>
                <a:ea typeface="Bebas Neue"/>
                <a:cs typeface="Bebas Neue"/>
                <a:sym typeface="Bebas Neue"/>
              </a:defRPr>
            </a:lvl1pPr>
            <a:lvl2pPr marR="0" lvl="1"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ctr">
              <a:lnSpc>
                <a:spcPct val="150000"/>
              </a:lnSpc>
            </a:pPr>
            <a:r>
              <a:rPr lang="en-US" sz="5500"/>
              <a:t>05.</a:t>
            </a:r>
          </a:p>
        </p:txBody>
      </p:sp>
      <p:sp>
        <p:nvSpPr>
          <p:cNvPr id="2" name="Slide Number Placeholder 1">
            <a:extLst>
              <a:ext uri="{FF2B5EF4-FFF2-40B4-BE49-F238E27FC236}">
                <a16:creationId xmlns:a16="http://schemas.microsoft.com/office/drawing/2014/main" id="{5AE2DD13-9170-BC35-8413-7FCD072DA3EA}"/>
              </a:ext>
            </a:extLst>
          </p:cNvPr>
          <p:cNvSpPr>
            <a:spLocks noGrp="1"/>
          </p:cNvSpPr>
          <p:nvPr>
            <p:ph type="sldNum" sz="quarter" idx="4"/>
          </p:nvPr>
        </p:nvSpPr>
        <p:spPr/>
        <p:txBody>
          <a:bodyPr/>
          <a:lstStyle/>
          <a:p>
            <a:fld id="{E799917D-C393-4154-A33B-00DAE610A4FD}" type="slidenum">
              <a:rPr lang="en-US" smtClean="0"/>
              <a:pPr/>
              <a:t>47</a:t>
            </a:fld>
            <a:endParaRPr lang="en-US"/>
          </a:p>
        </p:txBody>
      </p:sp>
    </p:spTree>
    <p:extLst>
      <p:ext uri="{BB962C8B-B14F-4D97-AF65-F5344CB8AC3E}">
        <p14:creationId xmlns:p14="http://schemas.microsoft.com/office/powerpoint/2010/main" val="303879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145838" y="1506262"/>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 </a:t>
            </a:r>
            <a:r>
              <a:rPr lang="en" err="1"/>
              <a:t>trận</a:t>
            </a:r>
            <a:r>
              <a:rPr lang="en"/>
              <a:t> </a:t>
            </a:r>
            <a:r>
              <a:rPr lang="en" err="1"/>
              <a:t>nhầm</a:t>
            </a:r>
            <a:r>
              <a:rPr lang="en"/>
              <a:t> </a:t>
            </a:r>
            <a:r>
              <a:rPr lang="en-US" err="1"/>
              <a:t>lẫn</a:t>
            </a:r>
          </a:p>
        </p:txBody>
      </p:sp>
      <p:sp>
        <p:nvSpPr>
          <p:cNvPr id="224" name="Google Shape;224;p34"/>
          <p:cNvSpPr txBox="1">
            <a:spLocks noGrp="1"/>
          </p:cNvSpPr>
          <p:nvPr>
            <p:ph type="subTitle" idx="4"/>
          </p:nvPr>
        </p:nvSpPr>
        <p:spPr>
          <a:xfrm>
            <a:off x="407715" y="2173762"/>
            <a:ext cx="3624870" cy="2215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Ma </a:t>
            </a:r>
            <a:r>
              <a:rPr lang="vi-VN" err="1"/>
              <a:t>trận</a:t>
            </a:r>
            <a:r>
              <a:rPr lang="vi-VN"/>
              <a:t> </a:t>
            </a:r>
            <a:r>
              <a:rPr lang="vi-VN" err="1"/>
              <a:t>nhầm</a:t>
            </a:r>
            <a:r>
              <a:rPr lang="vi-VN"/>
              <a:t> </a:t>
            </a:r>
            <a:r>
              <a:rPr lang="vi-VN" err="1"/>
              <a:t>lẫn</a:t>
            </a:r>
            <a:r>
              <a:rPr lang="vi-VN"/>
              <a:t> </a:t>
            </a:r>
            <a:r>
              <a:rPr lang="vi-VN" err="1"/>
              <a:t>là</a:t>
            </a:r>
            <a:r>
              <a:rPr lang="vi-VN"/>
              <a:t> </a:t>
            </a:r>
            <a:r>
              <a:rPr lang="vi-VN" err="1"/>
              <a:t>một</a:t>
            </a:r>
            <a:r>
              <a:rPr lang="vi-VN"/>
              <a:t> phương </a:t>
            </a:r>
            <a:r>
              <a:rPr lang="vi-VN" err="1"/>
              <a:t>pháp</a:t>
            </a:r>
            <a:r>
              <a:rPr lang="vi-VN"/>
              <a:t> </a:t>
            </a:r>
            <a:r>
              <a:rPr lang="vi-VN" err="1"/>
              <a:t>đánh</a:t>
            </a:r>
            <a:r>
              <a:rPr lang="vi-VN"/>
              <a:t> </a:t>
            </a:r>
            <a:r>
              <a:rPr lang="vi-VN" err="1"/>
              <a:t>giá</a:t>
            </a:r>
            <a:r>
              <a:rPr lang="vi-VN"/>
              <a:t> </a:t>
            </a:r>
            <a:r>
              <a:rPr lang="vi-VN" err="1"/>
              <a:t>kết</a:t>
            </a:r>
            <a:r>
              <a:rPr lang="vi-VN"/>
              <a:t> </a:t>
            </a:r>
            <a:r>
              <a:rPr lang="vi-VN" err="1"/>
              <a:t>quả</a:t>
            </a:r>
            <a:r>
              <a:rPr lang="vi-VN"/>
              <a:t> </a:t>
            </a:r>
            <a:r>
              <a:rPr lang="vi-VN" err="1"/>
              <a:t>của</a:t>
            </a:r>
            <a:r>
              <a:rPr lang="vi-VN"/>
              <a:t> </a:t>
            </a:r>
            <a:r>
              <a:rPr lang="vi-VN" err="1"/>
              <a:t>những</a:t>
            </a:r>
            <a:r>
              <a:rPr lang="vi-VN"/>
              <a:t> </a:t>
            </a:r>
            <a:r>
              <a:rPr lang="vi-VN" err="1"/>
              <a:t>bài</a:t>
            </a:r>
            <a:r>
              <a:rPr lang="vi-VN"/>
              <a:t> </a:t>
            </a:r>
            <a:r>
              <a:rPr lang="vi-VN" err="1"/>
              <a:t>toán</a:t>
            </a:r>
            <a:r>
              <a:rPr lang="vi-VN"/>
              <a:t> phân </a:t>
            </a:r>
            <a:r>
              <a:rPr lang="vi-VN" err="1"/>
              <a:t>loại</a:t>
            </a:r>
            <a:r>
              <a:rPr lang="vi-VN"/>
              <a:t> </a:t>
            </a:r>
            <a:r>
              <a:rPr lang="vi-VN" err="1"/>
              <a:t>với</a:t>
            </a:r>
            <a:r>
              <a:rPr lang="vi-VN"/>
              <a:t> </a:t>
            </a:r>
            <a:r>
              <a:rPr lang="vi-VN" err="1"/>
              <a:t>việc</a:t>
            </a:r>
            <a:r>
              <a:rPr lang="vi-VN"/>
              <a:t> xem </a:t>
            </a:r>
            <a:r>
              <a:rPr lang="vi-VN" err="1"/>
              <a:t>xét</a:t>
            </a:r>
            <a:r>
              <a:rPr lang="vi-VN"/>
              <a:t> </a:t>
            </a:r>
            <a:r>
              <a:rPr lang="vi-VN" err="1"/>
              <a:t>cả</a:t>
            </a:r>
            <a:r>
              <a:rPr lang="vi-VN"/>
              <a:t> </a:t>
            </a:r>
            <a:r>
              <a:rPr lang="vi-VN" err="1"/>
              <a:t>những</a:t>
            </a:r>
            <a:r>
              <a:rPr lang="vi-VN"/>
              <a:t> </a:t>
            </a:r>
            <a:r>
              <a:rPr lang="vi-VN" err="1"/>
              <a:t>chỉ</a:t>
            </a:r>
            <a:r>
              <a:rPr lang="vi-VN"/>
              <a:t> </a:t>
            </a:r>
            <a:r>
              <a:rPr lang="vi-VN" err="1"/>
              <a:t>số</a:t>
            </a:r>
            <a:r>
              <a:rPr lang="vi-VN"/>
              <a:t> </a:t>
            </a:r>
            <a:r>
              <a:rPr lang="vi-VN" err="1"/>
              <a:t>về</a:t>
            </a:r>
            <a:r>
              <a:rPr lang="vi-VN"/>
              <a:t> </a:t>
            </a:r>
            <a:r>
              <a:rPr lang="vi-VN" err="1"/>
              <a:t>độ</a:t>
            </a:r>
            <a:r>
              <a:rPr lang="vi-VN"/>
              <a:t> </a:t>
            </a:r>
            <a:r>
              <a:rPr lang="vi-VN" err="1"/>
              <a:t>chính</a:t>
            </a:r>
            <a:r>
              <a:rPr lang="vi-VN"/>
              <a:t> </a:t>
            </a:r>
            <a:r>
              <a:rPr lang="vi-VN" err="1"/>
              <a:t>xác</a:t>
            </a:r>
            <a:r>
              <a:rPr lang="vi-VN"/>
              <a:t> </a:t>
            </a:r>
            <a:r>
              <a:rPr lang="vi-VN" err="1"/>
              <a:t>và</a:t>
            </a:r>
            <a:r>
              <a:rPr lang="vi-VN"/>
              <a:t> </a:t>
            </a:r>
            <a:r>
              <a:rPr lang="vi-VN" err="1"/>
              <a:t>độ</a:t>
            </a:r>
            <a:r>
              <a:rPr lang="vi-VN"/>
              <a:t> bao </a:t>
            </a:r>
            <a:r>
              <a:rPr lang="vi-VN" err="1"/>
              <a:t>quát</a:t>
            </a:r>
            <a:r>
              <a:rPr lang="vi-VN"/>
              <a:t> </a:t>
            </a:r>
            <a:r>
              <a:rPr lang="vi-VN" err="1"/>
              <a:t>của</a:t>
            </a:r>
            <a:r>
              <a:rPr lang="vi-VN"/>
              <a:t> </a:t>
            </a:r>
            <a:r>
              <a:rPr lang="vi-VN" err="1"/>
              <a:t>các</a:t>
            </a:r>
            <a:r>
              <a:rPr lang="vi-VN"/>
              <a:t> </a:t>
            </a:r>
            <a:r>
              <a:rPr lang="vi-VN" err="1"/>
              <a:t>dự</a:t>
            </a:r>
            <a:r>
              <a:rPr lang="vi-VN"/>
              <a:t> </a:t>
            </a:r>
            <a:r>
              <a:rPr lang="vi-VN" err="1"/>
              <a:t>đoán</a:t>
            </a:r>
            <a:r>
              <a:rPr lang="vi-VN"/>
              <a:t> cho </a:t>
            </a:r>
            <a:r>
              <a:rPr lang="vi-VN" err="1"/>
              <a:t>từng</a:t>
            </a:r>
            <a:r>
              <a:rPr lang="vi-VN"/>
              <a:t> </a:t>
            </a:r>
            <a:r>
              <a:rPr lang="vi-VN" err="1"/>
              <a:t>lớp</a:t>
            </a:r>
            <a:r>
              <a:rPr lang="vi-VN"/>
              <a:t>. </a:t>
            </a:r>
            <a:endParaRPr/>
          </a:p>
        </p:txBody>
      </p:sp>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6" name="Picture 5" descr="Table&#10;&#10;Description automatically generated">
            <a:extLst>
              <a:ext uri="{FF2B5EF4-FFF2-40B4-BE49-F238E27FC236}">
                <a16:creationId xmlns:a16="http://schemas.microsoft.com/office/drawing/2014/main" id="{ADE97466-B382-C573-1F63-5E613066F2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0273" y="1506262"/>
            <a:ext cx="4266012" cy="3202270"/>
          </a:xfrm>
          <a:prstGeom prst="rect">
            <a:avLst/>
          </a:prstGeom>
          <a:noFill/>
          <a:ln>
            <a:noFill/>
          </a:ln>
        </p:spPr>
      </p:pic>
      <p:sp>
        <p:nvSpPr>
          <p:cNvPr id="2" name="Slide Number Placeholder 1">
            <a:extLst>
              <a:ext uri="{FF2B5EF4-FFF2-40B4-BE49-F238E27FC236}">
                <a16:creationId xmlns:a16="http://schemas.microsoft.com/office/drawing/2014/main" id="{906132DF-AAEE-4D37-FF68-2E19E19ED610}"/>
              </a:ext>
            </a:extLst>
          </p:cNvPr>
          <p:cNvSpPr>
            <a:spLocks noGrp="1"/>
          </p:cNvSpPr>
          <p:nvPr>
            <p:ph type="sldNum" sz="quarter" idx="16"/>
          </p:nvPr>
        </p:nvSpPr>
        <p:spPr/>
        <p:txBody>
          <a:bodyPr/>
          <a:lstStyle/>
          <a:p>
            <a:fld id="{E799917D-C393-4154-A33B-00DAE610A4FD}" type="slidenum">
              <a:rPr lang="en-US" smtClean="0"/>
              <a:pPr/>
              <a:t>48</a:t>
            </a:fld>
            <a:endParaRPr lang="en-US"/>
          </a:p>
        </p:txBody>
      </p:sp>
      <p:sp>
        <p:nvSpPr>
          <p:cNvPr id="8" name="TextBox 7">
            <a:extLst>
              <a:ext uri="{FF2B5EF4-FFF2-40B4-BE49-F238E27FC236}">
                <a16:creationId xmlns:a16="http://schemas.microsoft.com/office/drawing/2014/main" id="{4586735B-00DE-9AC3-9820-2052BE8871FE}"/>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3205544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True/False – Positive/Negative</a:t>
            </a:r>
            <a:endParaRPr/>
          </a:p>
        </p:txBody>
      </p:sp>
      <p:sp>
        <p:nvSpPr>
          <p:cNvPr id="224" name="Google Shape;224;p34"/>
          <p:cNvSpPr txBox="1">
            <a:spLocks noGrp="1"/>
          </p:cNvSpPr>
          <p:nvPr>
            <p:ph type="subTitle" idx="4"/>
          </p:nvPr>
        </p:nvSpPr>
        <p:spPr>
          <a:xfrm>
            <a:off x="305988" y="2016675"/>
            <a:ext cx="4473276" cy="280016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a:t>Condition positive (P): Tổng số dữ liệu có nhãn là 1.</a:t>
            </a:r>
          </a:p>
          <a:p>
            <a:pPr marL="285750" lvl="0" indent="-285750" algn="l" rtl="0">
              <a:spcBef>
                <a:spcPts val="0"/>
              </a:spcBef>
              <a:spcAft>
                <a:spcPts val="0"/>
              </a:spcAft>
              <a:buFont typeface="Arial" panose="020B0604020202020204" pitchFamily="34" charset="0"/>
              <a:buChar char="•"/>
            </a:pPr>
            <a:r>
              <a:rPr lang="vi-VN"/>
              <a:t>Condition Negative (N</a:t>
            </a:r>
            <a:r>
              <a:rPr lang="en-US"/>
              <a:t>)</a:t>
            </a:r>
            <a:r>
              <a:rPr lang="vi-VN"/>
              <a:t>: Tổng số dữ liệu có nhãn là 0.</a:t>
            </a:r>
          </a:p>
          <a:p>
            <a:pPr marL="285750" lvl="0" indent="-285750" algn="l" rtl="0">
              <a:spcBef>
                <a:spcPts val="0"/>
              </a:spcBef>
              <a:spcAft>
                <a:spcPts val="0"/>
              </a:spcAft>
              <a:buFont typeface="Arial" panose="020B0604020202020204" pitchFamily="34" charset="0"/>
              <a:buChar char="•"/>
            </a:pPr>
            <a:r>
              <a:rPr lang="vi-VN"/>
              <a:t>True positive (TP): Điểm dữ liệu được dự đoán là 1 và có nhãn là 1.</a:t>
            </a:r>
          </a:p>
          <a:p>
            <a:pPr marL="285750" lvl="0" indent="-285750" algn="l" rtl="0">
              <a:spcBef>
                <a:spcPts val="0"/>
              </a:spcBef>
              <a:spcAft>
                <a:spcPts val="0"/>
              </a:spcAft>
              <a:buFont typeface="Arial" panose="020B0604020202020204" pitchFamily="34" charset="0"/>
              <a:buChar char="•"/>
            </a:pPr>
            <a:r>
              <a:rPr lang="vi-VN"/>
              <a:t>True negative (TN): Điểm dữ liệu được dự đoán là 0 và có nhãn là 0.</a:t>
            </a:r>
          </a:p>
          <a:p>
            <a:pPr marL="285750" lvl="0" indent="-285750" algn="l" rtl="0">
              <a:spcBef>
                <a:spcPts val="0"/>
              </a:spcBef>
              <a:spcAft>
                <a:spcPts val="0"/>
              </a:spcAft>
              <a:buFont typeface="Arial" panose="020B0604020202020204" pitchFamily="34" charset="0"/>
              <a:buChar char="•"/>
            </a:pPr>
            <a:r>
              <a:rPr lang="vi-VN"/>
              <a:t>False positive (FP): Điểm dữ liệu được dự đoán là 1 và có nhãn là 0.</a:t>
            </a:r>
          </a:p>
          <a:p>
            <a:pPr marL="285750" lvl="0" indent="-285750" algn="l" rtl="0">
              <a:spcBef>
                <a:spcPts val="0"/>
              </a:spcBef>
              <a:spcAft>
                <a:spcPts val="0"/>
              </a:spcAft>
              <a:buFont typeface="Arial" panose="020B0604020202020204" pitchFamily="34" charset="0"/>
              <a:buChar char="•"/>
            </a:pPr>
            <a:r>
              <a:rPr lang="vi-VN"/>
              <a:t>False negative (FN): Điểm dữ liệu được dự đoán là 0 và có nhãn là 1.</a:t>
            </a:r>
          </a:p>
          <a:p>
            <a:pPr marL="285750" lvl="0" indent="-285750" algn="l" rtl="0">
              <a:spcBef>
                <a:spcPts val="0"/>
              </a:spcBef>
              <a:spcAft>
                <a:spcPts val="0"/>
              </a:spcAft>
              <a:buFont typeface="Arial" panose="020B0604020202020204" pitchFamily="34" charset="0"/>
              <a:buChar char="•"/>
            </a:pPr>
            <a:endParaRPr/>
          </a:p>
        </p:txBody>
      </p:sp>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18" name="Picture 17">
            <a:extLst>
              <a:ext uri="{FF2B5EF4-FFF2-40B4-BE49-F238E27FC236}">
                <a16:creationId xmlns:a16="http://schemas.microsoft.com/office/drawing/2014/main" id="{02440138-FEBF-D814-C53E-ABB2B388E99F}"/>
              </a:ext>
            </a:extLst>
          </p:cNvPr>
          <p:cNvPicPr>
            <a:picLocks noChangeAspect="1"/>
          </p:cNvPicPr>
          <p:nvPr/>
        </p:nvPicPr>
        <p:blipFill>
          <a:blip r:embed="rId3"/>
          <a:stretch>
            <a:fillRect/>
          </a:stretch>
        </p:blipFill>
        <p:spPr>
          <a:xfrm>
            <a:off x="5031815" y="1962193"/>
            <a:ext cx="3806197" cy="2854648"/>
          </a:xfrm>
          <a:prstGeom prst="rect">
            <a:avLst/>
          </a:prstGeom>
        </p:spPr>
      </p:pic>
      <p:sp>
        <p:nvSpPr>
          <p:cNvPr id="2" name="Slide Number Placeholder 1">
            <a:extLst>
              <a:ext uri="{FF2B5EF4-FFF2-40B4-BE49-F238E27FC236}">
                <a16:creationId xmlns:a16="http://schemas.microsoft.com/office/drawing/2014/main" id="{1AA5DAA4-2B86-2AD6-6375-AB607327544E}"/>
              </a:ext>
            </a:extLst>
          </p:cNvPr>
          <p:cNvSpPr>
            <a:spLocks noGrp="1"/>
          </p:cNvSpPr>
          <p:nvPr>
            <p:ph type="sldNum" sz="quarter" idx="16"/>
          </p:nvPr>
        </p:nvSpPr>
        <p:spPr/>
        <p:txBody>
          <a:bodyPr/>
          <a:lstStyle/>
          <a:p>
            <a:fld id="{E799917D-C393-4154-A33B-00DAE610A4FD}" type="slidenum">
              <a:rPr lang="en-US" smtClean="0"/>
              <a:pPr/>
              <a:t>49</a:t>
            </a:fld>
            <a:endParaRPr lang="en-US"/>
          </a:p>
        </p:txBody>
      </p:sp>
      <p:sp>
        <p:nvSpPr>
          <p:cNvPr id="8" name="TextBox 7">
            <a:extLst>
              <a:ext uri="{FF2B5EF4-FFF2-40B4-BE49-F238E27FC236}">
                <a16:creationId xmlns:a16="http://schemas.microsoft.com/office/drawing/2014/main" id="{C45045F8-0936-702D-FCE3-93BD4C484EA1}"/>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3441306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379900" y="2571750"/>
            <a:ext cx="43842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t>MỞ ĐẦU</a:t>
            </a:r>
            <a:endParaRPr sz="7000"/>
          </a:p>
        </p:txBody>
      </p:sp>
      <p:sp>
        <p:nvSpPr>
          <p:cNvPr id="244" name="Google Shape;244;p36"/>
          <p:cNvSpPr txBox="1">
            <a:spLocks noGrp="1"/>
          </p:cNvSpPr>
          <p:nvPr>
            <p:ph type="title" idx="2"/>
          </p:nvPr>
        </p:nvSpPr>
        <p:spPr>
          <a:xfrm>
            <a:off x="3105600" y="1337313"/>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 name="Slide Number Placeholder 1">
            <a:extLst>
              <a:ext uri="{FF2B5EF4-FFF2-40B4-BE49-F238E27FC236}">
                <a16:creationId xmlns:a16="http://schemas.microsoft.com/office/drawing/2014/main" id="{F470B871-9391-FD50-5E9E-F1A66731F4B2}"/>
              </a:ext>
            </a:extLst>
          </p:cNvPr>
          <p:cNvSpPr>
            <a:spLocks noGrp="1"/>
          </p:cNvSpPr>
          <p:nvPr>
            <p:ph type="sldNum" sz="quarter" idx="4"/>
          </p:nvPr>
        </p:nvSpPr>
        <p:spPr/>
        <p:txBody>
          <a:bodyPr/>
          <a:lstStyle/>
          <a:p>
            <a:fld id="{E799917D-C393-4154-A33B-00DAE610A4FD}" type="slidenum">
              <a:rPr lang="en-US" smtClean="0"/>
              <a:pPr/>
              <a:t>5</a:t>
            </a:fld>
            <a:endParaRPr lang="en-US"/>
          </a:p>
        </p:txBody>
      </p:sp>
    </p:spTree>
    <p:extLst>
      <p:ext uri="{BB962C8B-B14F-4D97-AF65-F5344CB8AC3E}">
        <p14:creationId xmlns:p14="http://schemas.microsoft.com/office/powerpoint/2010/main" val="2029696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Accuracy</a:t>
            </a:r>
            <a:endParaRPr/>
          </a:p>
        </p:txBody>
      </p:sp>
      <mc:AlternateContent xmlns:mc="http://schemas.openxmlformats.org/markup-compatibility/2006" xmlns:a14="http://schemas.microsoft.com/office/drawing/2010/main">
        <mc:Choice Requires="a14">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a:t>Accuracy là độ chính xác của mô hình, được tính bằng tỉ lệ giữa số điểm được dự đoán đúng trên tổng số điểm dữ liệu kiểm thử.</a:t>
                </a:r>
                <a:endParaRPr lang="en-US"/>
              </a:p>
              <a:p>
                <a:pPr marL="0" lvl="0" indent="0" algn="l" rtl="0">
                  <a:spcBef>
                    <a:spcPts val="0"/>
                  </a:spcBef>
                  <a:spcAft>
                    <a:spcPts val="0"/>
                  </a:spcAft>
                </a:pPr>
                <a:endParaRPr lang="en-US"/>
              </a:p>
              <a:p>
                <a:pPr marL="0" indent="0" algn="l"/>
                <a:r>
                  <a:rPr lang="en-US" sz="1800" b="1">
                    <a:effectLst/>
                    <a:ea typeface="Calibri" panose="020F0502020204030204" pitchFamily="34" charset="0"/>
                    <a:cs typeface="Times New Roman" panose="02020603050405020304" pitchFamily="18" charset="0"/>
                  </a:rPr>
                  <a:t>Accuracy = </a:t>
                </a:r>
                <a14:m>
                  <m:oMath xmlns:m="http://schemas.openxmlformats.org/officeDocument/2006/math">
                    <m:f>
                      <m:f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𝑻𝑷</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𝑻𝑵</m:t>
                        </m:r>
                      </m:num>
                      <m:den>
                        <m:r>
                          <a:rPr lang="en-US" sz="1800" b="1" i="1">
                            <a:effectLst/>
                            <a:latin typeface="Cambria Math" panose="02040503050406030204" pitchFamily="18" charset="0"/>
                            <a:ea typeface="Calibri" panose="020F0502020204030204" pitchFamily="34" charset="0"/>
                            <a:cs typeface="Times New Roman" panose="02020603050405020304" pitchFamily="18" charset="0"/>
                          </a:rPr>
                          <m:t>𝑷</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𝑵</m:t>
                        </m:r>
                      </m:den>
                    </m:f>
                  </m:oMath>
                </a14:m>
                <a:r>
                  <a:rPr lang="en-US" sz="1800" b="1">
                    <a:effectLst/>
                    <a:ea typeface="DengXian" panose="02010600030101010101" pitchFamily="2" charset="-122"/>
                    <a:cs typeface="Times New Roman" panose="02020603050405020304" pitchFamily="18" charset="0"/>
                  </a:rPr>
                  <a:t> = </a:t>
                </a:r>
                <a14:m>
                  <m:oMath xmlns:m="http://schemas.openxmlformats.org/officeDocument/2006/math">
                    <m:f>
                      <m:f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𝑻𝑷</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𝑻𝑵</m:t>
                        </m:r>
                      </m:num>
                      <m:den>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𝑻𝑷</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𝑭𝑷</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𝑻𝑵</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𝑭𝑵</m:t>
                        </m:r>
                      </m:den>
                    </m:f>
                  </m:oMath>
                </a14:m>
                <a:endParaRPr lang="en-US" sz="1800">
                  <a:effectLst/>
                  <a:ea typeface="Calibri" panose="020F0502020204030204" pitchFamily="34" charset="0"/>
                  <a:cs typeface="Arial" panose="020B0604020202020204" pitchFamily="34" charset="0"/>
                </a:endParaRPr>
              </a:p>
              <a:p>
                <a:pPr marL="0" lvl="0" indent="0" algn="l" rtl="0">
                  <a:spcBef>
                    <a:spcPts val="0"/>
                  </a:spcBef>
                  <a:spcAft>
                    <a:spcPts val="0"/>
                  </a:spcAft>
                </a:pPr>
                <a:endParaRPr/>
              </a:p>
            </p:txBody>
          </p:sp>
        </mc:Choice>
        <mc:Fallback xmlns="">
          <p:sp>
            <p:nvSpPr>
              <p:cNvPr id="224" name="Google Shape;224;p34"/>
              <p:cNvSpPr txBox="1">
                <a:spLocks noGrp="1" noRot="1" noChangeAspect="1" noMove="1" noResize="1" noEditPoints="1" noAdjustHandles="1" noChangeArrowheads="1" noChangeShapeType="1" noTextEdit="1"/>
              </p:cNvSpPr>
              <p:nvPr>
                <p:ph type="subTitle" idx="4"/>
              </p:nvPr>
            </p:nvSpPr>
            <p:spPr>
              <a:xfrm>
                <a:off x="305988" y="2166609"/>
                <a:ext cx="4473276" cy="2800166"/>
              </a:xfrm>
              <a:prstGeom prst="rect">
                <a:avLst/>
              </a:prstGeom>
              <a:blipFill>
                <a:blip r:embed="rId3"/>
                <a:stretch>
                  <a:fillRect l="-1090" r="-681"/>
                </a:stretch>
              </a:blipFill>
            </p:spPr>
            <p:txBody>
              <a:bodyPr/>
              <a:lstStyle/>
              <a:p>
                <a:r>
                  <a:rPr lang="en-US">
                    <a:noFill/>
                  </a:rPr>
                  <a:t> </a:t>
                </a:r>
              </a:p>
            </p:txBody>
          </p:sp>
        </mc:Fallback>
      </mc:AlternateContent>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7" name="Picture 6">
            <a:extLst>
              <a:ext uri="{FF2B5EF4-FFF2-40B4-BE49-F238E27FC236}">
                <a16:creationId xmlns:a16="http://schemas.microsoft.com/office/drawing/2014/main" id="{BEC36ED9-32D2-F0B7-76F3-0C9C6537484F}"/>
              </a:ext>
            </a:extLst>
          </p:cNvPr>
          <p:cNvPicPr>
            <a:picLocks noChangeAspect="1"/>
          </p:cNvPicPr>
          <p:nvPr/>
        </p:nvPicPr>
        <p:blipFill>
          <a:blip r:embed="rId4"/>
          <a:stretch>
            <a:fillRect/>
          </a:stretch>
        </p:blipFill>
        <p:spPr>
          <a:xfrm>
            <a:off x="5031815" y="1962193"/>
            <a:ext cx="3806197" cy="2854648"/>
          </a:xfrm>
          <a:prstGeom prst="rect">
            <a:avLst/>
          </a:prstGeom>
        </p:spPr>
      </p:pic>
      <p:sp>
        <p:nvSpPr>
          <p:cNvPr id="2" name="Slide Number Placeholder 1">
            <a:extLst>
              <a:ext uri="{FF2B5EF4-FFF2-40B4-BE49-F238E27FC236}">
                <a16:creationId xmlns:a16="http://schemas.microsoft.com/office/drawing/2014/main" id="{9B8E4680-68C5-B6CD-932E-54DC493B8200}"/>
              </a:ext>
            </a:extLst>
          </p:cNvPr>
          <p:cNvSpPr>
            <a:spLocks noGrp="1"/>
          </p:cNvSpPr>
          <p:nvPr>
            <p:ph type="sldNum" sz="quarter" idx="16"/>
          </p:nvPr>
        </p:nvSpPr>
        <p:spPr/>
        <p:txBody>
          <a:bodyPr/>
          <a:lstStyle/>
          <a:p>
            <a:fld id="{E799917D-C393-4154-A33B-00DAE610A4FD}" type="slidenum">
              <a:rPr lang="en-US" smtClean="0"/>
              <a:pPr/>
              <a:t>50</a:t>
            </a:fld>
            <a:endParaRPr lang="en-US"/>
          </a:p>
        </p:txBody>
      </p:sp>
      <p:sp>
        <p:nvSpPr>
          <p:cNvPr id="8" name="TextBox 7">
            <a:extLst>
              <a:ext uri="{FF2B5EF4-FFF2-40B4-BE49-F238E27FC236}">
                <a16:creationId xmlns:a16="http://schemas.microsoft.com/office/drawing/2014/main" id="{53F521D8-4BAA-2AA3-D7F7-CFE73CD73048}"/>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2243157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Precision</a:t>
            </a:r>
            <a:endParaRPr/>
          </a:p>
        </p:txBody>
      </p:sp>
      <mc:AlternateContent xmlns:mc="http://schemas.openxmlformats.org/markup-compatibility/2006" xmlns:a14="http://schemas.microsoft.com/office/drawing/2010/main">
        <mc:Choice Requires="a14">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a:t>Precision hay Positive Predictive Value (PPV): Tỉ lệ nhãn 1 đoán đúng. Trong tất cả các dự đoán Positive được đưa ra, bao nhiêu dự đoán là chính xác? </a:t>
                </a:r>
                <a:endParaRPr lang="en-US"/>
              </a:p>
              <a:p>
                <a:pPr marL="0" lvl="0" indent="0" algn="l" rtl="0">
                  <a:spcBef>
                    <a:spcPts val="0"/>
                  </a:spcBef>
                  <a:spcAft>
                    <a:spcPts val="0"/>
                  </a:spcAft>
                </a:pPr>
                <a:endParaRPr lang="en-US"/>
              </a:p>
              <a:p>
                <a:pPr marL="0" indent="0" algn="l"/>
                <a:r>
                  <a:rPr lang="en-US" sz="1800" b="1">
                    <a:effectLst/>
                    <a:ea typeface="Calibri" panose="020F0502020204030204" pitchFamily="34" charset="0"/>
                    <a:cs typeface="Times New Roman" panose="02020603050405020304" pitchFamily="18" charset="0"/>
                  </a:rPr>
                  <a:t>Precision = </a:t>
                </a:r>
                <a14:m>
                  <m:oMath xmlns:m="http://schemas.openxmlformats.org/officeDocument/2006/math">
                    <m:f>
                      <m:f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𝑻𝑷</m:t>
                        </m:r>
                      </m:num>
                      <m:den>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𝑻𝑷</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𝑭𝑷</m:t>
                        </m:r>
                      </m:den>
                    </m:f>
                  </m:oMath>
                </a14:m>
                <a:endParaRPr lang="en-US" sz="1800">
                  <a:effectLst/>
                  <a:ea typeface="Calibri" panose="020F0502020204030204" pitchFamily="34" charset="0"/>
                  <a:cs typeface="Arial" panose="020B0604020202020204" pitchFamily="34" charset="0"/>
                </a:endParaRPr>
              </a:p>
              <a:p>
                <a:pPr marL="0" lvl="0" indent="0" algn="l" rtl="0">
                  <a:spcBef>
                    <a:spcPts val="0"/>
                  </a:spcBef>
                  <a:spcAft>
                    <a:spcPts val="0"/>
                  </a:spcAft>
                </a:pPr>
                <a:endParaRPr/>
              </a:p>
            </p:txBody>
          </p:sp>
        </mc:Choice>
        <mc:Fallback xmlns="">
          <p:sp>
            <p:nvSpPr>
              <p:cNvPr id="224" name="Google Shape;224;p34"/>
              <p:cNvSpPr txBox="1">
                <a:spLocks noGrp="1" noRot="1" noChangeAspect="1" noMove="1" noResize="1" noEditPoints="1" noAdjustHandles="1" noChangeArrowheads="1" noChangeShapeType="1" noTextEdit="1"/>
              </p:cNvSpPr>
              <p:nvPr>
                <p:ph type="subTitle" idx="4"/>
              </p:nvPr>
            </p:nvSpPr>
            <p:spPr>
              <a:xfrm>
                <a:off x="305988" y="2166609"/>
                <a:ext cx="4473276" cy="2800166"/>
              </a:xfrm>
              <a:prstGeom prst="rect">
                <a:avLst/>
              </a:prstGeom>
              <a:blipFill>
                <a:blip r:embed="rId3"/>
                <a:stretch>
                  <a:fillRect l="-1090"/>
                </a:stretch>
              </a:blipFill>
            </p:spPr>
            <p:txBody>
              <a:bodyPr/>
              <a:lstStyle/>
              <a:p>
                <a:r>
                  <a:rPr lang="en-US">
                    <a:noFill/>
                  </a:rPr>
                  <a:t> </a:t>
                </a:r>
              </a:p>
            </p:txBody>
          </p:sp>
        </mc:Fallback>
      </mc:AlternateContent>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7" name="Picture 6">
            <a:extLst>
              <a:ext uri="{FF2B5EF4-FFF2-40B4-BE49-F238E27FC236}">
                <a16:creationId xmlns:a16="http://schemas.microsoft.com/office/drawing/2014/main" id="{FD1CD861-A0E8-479E-1375-18B3A3A7DBA7}"/>
              </a:ext>
            </a:extLst>
          </p:cNvPr>
          <p:cNvPicPr>
            <a:picLocks noChangeAspect="1"/>
          </p:cNvPicPr>
          <p:nvPr/>
        </p:nvPicPr>
        <p:blipFill>
          <a:blip r:embed="rId4"/>
          <a:stretch>
            <a:fillRect/>
          </a:stretch>
        </p:blipFill>
        <p:spPr>
          <a:xfrm>
            <a:off x="4911848" y="2022153"/>
            <a:ext cx="3806197" cy="2854648"/>
          </a:xfrm>
          <a:prstGeom prst="rect">
            <a:avLst/>
          </a:prstGeom>
        </p:spPr>
      </p:pic>
      <p:sp>
        <p:nvSpPr>
          <p:cNvPr id="2" name="Slide Number Placeholder 1">
            <a:extLst>
              <a:ext uri="{FF2B5EF4-FFF2-40B4-BE49-F238E27FC236}">
                <a16:creationId xmlns:a16="http://schemas.microsoft.com/office/drawing/2014/main" id="{C0F70211-0991-DC57-833E-DE6BE4B6E4A4}"/>
              </a:ext>
            </a:extLst>
          </p:cNvPr>
          <p:cNvSpPr>
            <a:spLocks noGrp="1"/>
          </p:cNvSpPr>
          <p:nvPr>
            <p:ph type="sldNum" sz="quarter" idx="16"/>
          </p:nvPr>
        </p:nvSpPr>
        <p:spPr/>
        <p:txBody>
          <a:bodyPr/>
          <a:lstStyle/>
          <a:p>
            <a:fld id="{E799917D-C393-4154-A33B-00DAE610A4FD}" type="slidenum">
              <a:rPr lang="en-US" smtClean="0"/>
              <a:pPr/>
              <a:t>51</a:t>
            </a:fld>
            <a:endParaRPr lang="en-US"/>
          </a:p>
        </p:txBody>
      </p:sp>
      <p:sp>
        <p:nvSpPr>
          <p:cNvPr id="8" name="TextBox 7">
            <a:extLst>
              <a:ext uri="{FF2B5EF4-FFF2-40B4-BE49-F238E27FC236}">
                <a16:creationId xmlns:a16="http://schemas.microsoft.com/office/drawing/2014/main" id="{24DB094D-F2CE-6145-4229-73E48CBFCB9F}"/>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3906970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Recall</a:t>
            </a:r>
            <a:endParaRPr/>
          </a:p>
        </p:txBody>
      </p:sp>
      <mc:AlternateContent xmlns:mc="http://schemas.openxmlformats.org/markup-compatibility/2006" xmlns:a14="http://schemas.microsoft.com/office/drawing/2010/main">
        <mc:Choice Requires="a14">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a:t>Sensitivity, Recall</a:t>
                </a:r>
                <a:r>
                  <a:rPr lang="en-US"/>
                  <a:t> hay</a:t>
                </a:r>
                <a:r>
                  <a:rPr lang="vi-VN"/>
                  <a:t> True Positive Rate (TPR): Độ nhạy - Tỷ lệ nhãn 1 thực. Trong tất cả các trường hợp Positive, bao nhiêu trường hợp đã được dự đoán chính xác? </a:t>
                </a:r>
                <a:endParaRPr lang="en-US"/>
              </a:p>
              <a:p>
                <a:pPr marL="0" lvl="0" indent="0" algn="l" rtl="0">
                  <a:spcBef>
                    <a:spcPts val="0"/>
                  </a:spcBef>
                  <a:spcAft>
                    <a:spcPts val="0"/>
                  </a:spcAft>
                </a:pPr>
                <a:endParaRPr lang="en-US"/>
              </a:p>
              <a:p>
                <a:pPr marL="0" indent="0" algn="l"/>
                <a:r>
                  <a:rPr lang="en-US" sz="1800" b="1">
                    <a:effectLst/>
                    <a:ea typeface="Calibri" panose="020F0502020204030204" pitchFamily="34" charset="0"/>
                    <a:cs typeface="Times New Roman" panose="02020603050405020304" pitchFamily="18" charset="0"/>
                  </a:rPr>
                  <a:t>Recall = </a:t>
                </a:r>
                <a14:m>
                  <m:oMath xmlns:m="http://schemas.openxmlformats.org/officeDocument/2006/math">
                    <m:f>
                      <m:f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𝑻𝑷</m:t>
                        </m:r>
                      </m:num>
                      <m:den>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𝑻𝑷</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𝑭𝑵</m:t>
                        </m:r>
                      </m:den>
                    </m:f>
                  </m:oMath>
                </a14:m>
                <a:endParaRPr lang="en-US" sz="1800">
                  <a:effectLst/>
                  <a:ea typeface="Calibri" panose="020F0502020204030204" pitchFamily="34" charset="0"/>
                  <a:cs typeface="Arial" panose="020B0604020202020204" pitchFamily="34" charset="0"/>
                </a:endParaRPr>
              </a:p>
              <a:p>
                <a:pPr marL="0" lvl="0" indent="0" algn="l" rtl="0">
                  <a:spcBef>
                    <a:spcPts val="0"/>
                  </a:spcBef>
                  <a:spcAft>
                    <a:spcPts val="0"/>
                  </a:spcAft>
                </a:pPr>
                <a:endParaRPr/>
              </a:p>
            </p:txBody>
          </p:sp>
        </mc:Choice>
        <mc:Fallback xmlns="">
          <p:sp>
            <p:nvSpPr>
              <p:cNvPr id="224" name="Google Shape;224;p34"/>
              <p:cNvSpPr txBox="1">
                <a:spLocks noGrp="1" noRot="1" noChangeAspect="1" noMove="1" noResize="1" noEditPoints="1" noAdjustHandles="1" noChangeArrowheads="1" noChangeShapeType="1" noTextEdit="1"/>
              </p:cNvSpPr>
              <p:nvPr>
                <p:ph type="subTitle" idx="4"/>
              </p:nvPr>
            </p:nvSpPr>
            <p:spPr>
              <a:xfrm>
                <a:off x="305988" y="2166609"/>
                <a:ext cx="4473276" cy="2800166"/>
              </a:xfrm>
              <a:prstGeom prst="rect">
                <a:avLst/>
              </a:prstGeom>
              <a:blipFill>
                <a:blip r:embed="rId3"/>
                <a:stretch>
                  <a:fillRect l="-1090"/>
                </a:stretch>
              </a:blipFill>
            </p:spPr>
            <p:txBody>
              <a:bodyPr/>
              <a:lstStyle/>
              <a:p>
                <a:r>
                  <a:rPr lang="en-US">
                    <a:noFill/>
                  </a:rPr>
                  <a:t> </a:t>
                </a:r>
              </a:p>
            </p:txBody>
          </p:sp>
        </mc:Fallback>
      </mc:AlternateContent>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18" name="Picture 17">
            <a:extLst>
              <a:ext uri="{FF2B5EF4-FFF2-40B4-BE49-F238E27FC236}">
                <a16:creationId xmlns:a16="http://schemas.microsoft.com/office/drawing/2014/main" id="{02440138-FEBF-D814-C53E-ABB2B388E99F}"/>
              </a:ext>
            </a:extLst>
          </p:cNvPr>
          <p:cNvPicPr>
            <a:picLocks noChangeAspect="1"/>
          </p:cNvPicPr>
          <p:nvPr/>
        </p:nvPicPr>
        <p:blipFill>
          <a:blip r:embed="rId4"/>
          <a:stretch>
            <a:fillRect/>
          </a:stretch>
        </p:blipFill>
        <p:spPr>
          <a:xfrm>
            <a:off x="4911848" y="2022153"/>
            <a:ext cx="3806197" cy="2854648"/>
          </a:xfrm>
          <a:prstGeom prst="rect">
            <a:avLst/>
          </a:prstGeom>
        </p:spPr>
      </p:pic>
      <p:sp>
        <p:nvSpPr>
          <p:cNvPr id="2" name="Slide Number Placeholder 1">
            <a:extLst>
              <a:ext uri="{FF2B5EF4-FFF2-40B4-BE49-F238E27FC236}">
                <a16:creationId xmlns:a16="http://schemas.microsoft.com/office/drawing/2014/main" id="{23BD4356-1748-11A9-64BE-A538428E5E16}"/>
              </a:ext>
            </a:extLst>
          </p:cNvPr>
          <p:cNvSpPr>
            <a:spLocks noGrp="1"/>
          </p:cNvSpPr>
          <p:nvPr>
            <p:ph type="sldNum" sz="quarter" idx="16"/>
          </p:nvPr>
        </p:nvSpPr>
        <p:spPr/>
        <p:txBody>
          <a:bodyPr/>
          <a:lstStyle/>
          <a:p>
            <a:fld id="{E799917D-C393-4154-A33B-00DAE610A4FD}" type="slidenum">
              <a:rPr lang="en-US" smtClean="0"/>
              <a:pPr/>
              <a:t>52</a:t>
            </a:fld>
            <a:endParaRPr lang="en-US"/>
          </a:p>
        </p:txBody>
      </p:sp>
      <p:sp>
        <p:nvSpPr>
          <p:cNvPr id="8" name="TextBox 7">
            <a:extLst>
              <a:ext uri="{FF2B5EF4-FFF2-40B4-BE49-F238E27FC236}">
                <a16:creationId xmlns:a16="http://schemas.microsoft.com/office/drawing/2014/main" id="{8A92FB76-3181-338E-101D-E6FE3F97ECF4}"/>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1549588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APS</a:t>
            </a:r>
            <a:endParaRPr/>
          </a:p>
        </p:txBody>
      </p:sp>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APS </a:t>
            </a:r>
            <a:r>
              <a:rPr lang="en-US" err="1"/>
              <a:t>là</a:t>
            </a:r>
            <a:r>
              <a:rPr lang="en-US"/>
              <a:t> </a:t>
            </a:r>
            <a:r>
              <a:rPr lang="en-US" err="1"/>
              <a:t>từ</a:t>
            </a:r>
            <a:r>
              <a:rPr lang="en-US"/>
              <a:t> </a:t>
            </a:r>
            <a:r>
              <a:rPr lang="en-US" err="1"/>
              <a:t>viết</a:t>
            </a:r>
            <a:r>
              <a:rPr lang="en-US"/>
              <a:t> </a:t>
            </a:r>
            <a:r>
              <a:rPr lang="en-US" err="1"/>
              <a:t>tắt</a:t>
            </a:r>
            <a:r>
              <a:rPr lang="en-US"/>
              <a:t> </a:t>
            </a:r>
            <a:r>
              <a:rPr lang="en-US" err="1"/>
              <a:t>của</a:t>
            </a:r>
            <a:r>
              <a:rPr lang="en-US"/>
              <a:t> Average Precision Score. </a:t>
            </a:r>
            <a:r>
              <a:rPr lang="vi-VN"/>
              <a:t>Tương tự như ROC curve, chúng ta cũng có thể đánh giá mô hình dựa trên việc thay đổi một ngưỡng và quan sát giá trị của Precision và Recall. Khái niệm Area Under the Curve (AUC) cũng được định nghĩa tương tự. Với Precision-Recall Curve, AUC còn có một tên khác là Average precision (AP). APS chính là phần diện tích phía dưới đường Precision-Recall Curve.</a:t>
            </a:r>
            <a:endParaRPr/>
          </a:p>
        </p:txBody>
      </p:sp>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7" name="Picture 6" descr="Mean Average Precision (mAP) Explained | Paperspace Blog">
            <a:extLst>
              <a:ext uri="{FF2B5EF4-FFF2-40B4-BE49-F238E27FC236}">
                <a16:creationId xmlns:a16="http://schemas.microsoft.com/office/drawing/2014/main" id="{E2F0AC0D-1911-5300-B2C6-BB00AE2601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8495" y="1870415"/>
            <a:ext cx="4009517" cy="2920530"/>
          </a:xfrm>
          <a:prstGeom prst="rect">
            <a:avLst/>
          </a:prstGeom>
          <a:noFill/>
          <a:ln>
            <a:noFill/>
          </a:ln>
        </p:spPr>
      </p:pic>
      <p:sp>
        <p:nvSpPr>
          <p:cNvPr id="2" name="Slide Number Placeholder 1">
            <a:extLst>
              <a:ext uri="{FF2B5EF4-FFF2-40B4-BE49-F238E27FC236}">
                <a16:creationId xmlns:a16="http://schemas.microsoft.com/office/drawing/2014/main" id="{EF2C1E1F-8555-905F-9E5B-5AE2BA434BC7}"/>
              </a:ext>
            </a:extLst>
          </p:cNvPr>
          <p:cNvSpPr>
            <a:spLocks noGrp="1"/>
          </p:cNvSpPr>
          <p:nvPr>
            <p:ph type="sldNum" sz="quarter" idx="16"/>
          </p:nvPr>
        </p:nvSpPr>
        <p:spPr/>
        <p:txBody>
          <a:bodyPr/>
          <a:lstStyle/>
          <a:p>
            <a:fld id="{E799917D-C393-4154-A33B-00DAE610A4FD}" type="slidenum">
              <a:rPr lang="en-US" smtClean="0"/>
              <a:pPr/>
              <a:t>53</a:t>
            </a:fld>
            <a:endParaRPr lang="en-US"/>
          </a:p>
        </p:txBody>
      </p:sp>
      <p:sp>
        <p:nvSpPr>
          <p:cNvPr id="8" name="TextBox 7">
            <a:extLst>
              <a:ext uri="{FF2B5EF4-FFF2-40B4-BE49-F238E27FC236}">
                <a16:creationId xmlns:a16="http://schemas.microsoft.com/office/drawing/2014/main" id="{16AAD4E4-E57C-9466-A0A5-229D03EFD554}"/>
              </a:ext>
            </a:extLst>
          </p:cNvPr>
          <p:cNvSpPr txBox="1"/>
          <p:nvPr/>
        </p:nvSpPr>
        <p:spPr>
          <a:xfrm>
            <a:off x="10583" y="4835723"/>
            <a:ext cx="2323072"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kdnuggets.com</a:t>
            </a:r>
          </a:p>
        </p:txBody>
      </p:sp>
    </p:spTree>
    <p:extLst>
      <p:ext uri="{BB962C8B-B14F-4D97-AF65-F5344CB8AC3E}">
        <p14:creationId xmlns:p14="http://schemas.microsoft.com/office/powerpoint/2010/main" val="3814359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F1 - Score</a:t>
            </a:r>
            <a:endParaRPr/>
          </a:p>
        </p:txBody>
      </p:sp>
      <mc:AlternateContent xmlns:mc="http://schemas.openxmlformats.org/markup-compatibility/2006" xmlns:a14="http://schemas.microsoft.com/office/drawing/2010/main">
        <mc:Choice Requires="a14">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F1 score - </a:t>
                </a:r>
                <a:r>
                  <a:rPr lang="en-US" err="1"/>
                  <a:t>Điểm</a:t>
                </a:r>
                <a:r>
                  <a:rPr lang="en-US"/>
                  <a:t> F1: </a:t>
                </a:r>
                <a:r>
                  <a:rPr lang="en-US" err="1"/>
                  <a:t>Điểm</a:t>
                </a:r>
                <a:r>
                  <a:rPr lang="en-US"/>
                  <a:t> F1 </a:t>
                </a:r>
                <a:r>
                  <a:rPr lang="en-US" err="1"/>
                  <a:t>là</a:t>
                </a:r>
                <a:r>
                  <a:rPr lang="en-US"/>
                  <a:t> </a:t>
                </a:r>
                <a:r>
                  <a:rPr lang="en-US" err="1"/>
                  <a:t>một</a:t>
                </a:r>
                <a:r>
                  <a:rPr lang="en-US"/>
                  <a:t> </a:t>
                </a:r>
                <a:r>
                  <a:rPr lang="en-US" err="1"/>
                  <a:t>trung</a:t>
                </a:r>
                <a:r>
                  <a:rPr lang="en-US"/>
                  <a:t> </a:t>
                </a:r>
                <a:r>
                  <a:rPr lang="en-US" err="1"/>
                  <a:t>bình</a:t>
                </a:r>
                <a:r>
                  <a:rPr lang="en-US"/>
                  <a:t> </a:t>
                </a:r>
                <a:r>
                  <a:rPr lang="en-US" err="1"/>
                  <a:t>hài</a:t>
                </a:r>
                <a:r>
                  <a:rPr lang="en-US"/>
                  <a:t> </a:t>
                </a:r>
                <a:r>
                  <a:rPr lang="en-US" err="1"/>
                  <a:t>hòa</a:t>
                </a:r>
                <a:r>
                  <a:rPr lang="en-US"/>
                  <a:t> Precision </a:t>
                </a:r>
                <a:r>
                  <a:rPr lang="en-US" err="1"/>
                  <a:t>và</a:t>
                </a:r>
                <a:r>
                  <a:rPr lang="en-US"/>
                  <a:t> Recall.</a:t>
                </a:r>
              </a:p>
              <a:p>
                <a:pPr marL="0" lvl="0" indent="0" algn="l" rtl="0">
                  <a:spcBef>
                    <a:spcPts val="0"/>
                  </a:spcBef>
                  <a:spcAft>
                    <a:spcPts val="0"/>
                  </a:spcAft>
                </a:pPr>
                <a:endParaRPr lang="en-US"/>
              </a:p>
              <a:p>
                <a:pPr marL="0" indent="0" algn="l"/>
                <a:r>
                  <a:rPr lang="en-US" sz="1800" b="1">
                    <a:solidFill>
                      <a:schemeClr val="bg2"/>
                    </a:solidFill>
                    <a:effectLst/>
                    <a:ea typeface="Calibri" panose="020F0502020204030204" pitchFamily="34" charset="0"/>
                    <a:cs typeface="Times New Roman" panose="02020603050405020304" pitchFamily="18" charset="0"/>
                  </a:rPr>
                  <a:t>F1 = </a:t>
                </a:r>
                <a14:m>
                  <m:oMath xmlns:m="http://schemas.openxmlformats.org/officeDocument/2006/math">
                    <m:f>
                      <m:fPr>
                        <m:ctrlP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𝟐</m:t>
                        </m:r>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𝑷𝒓𝒆𝒄𝒊𝒔𝒊𝒐𝒏</m:t>
                        </m:r>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𝑹𝒆𝒄𝒂𝒍𝒍</m:t>
                        </m:r>
                      </m:num>
                      <m:den>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𝑷𝒓𝒆𝒄𝒊𝒔𝒊𝒐𝒏</m:t>
                        </m:r>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solidFill>
                              <a:schemeClr val="bg2"/>
                            </a:solidFill>
                            <a:effectLst/>
                            <a:latin typeface="Cambria Math" panose="02040503050406030204" pitchFamily="18" charset="0"/>
                            <a:ea typeface="Calibri" panose="020F0502020204030204" pitchFamily="34" charset="0"/>
                            <a:cs typeface="Times New Roman" panose="02020603050405020304" pitchFamily="18" charset="0"/>
                          </a:rPr>
                          <m:t>𝑹𝒆𝒄𝒂𝒍𝒍</m:t>
                        </m:r>
                      </m:den>
                    </m:f>
                  </m:oMath>
                </a14:m>
                <a:endParaRPr lang="en-US" sz="1800">
                  <a:effectLst/>
                  <a:ea typeface="Calibri" panose="020F0502020204030204" pitchFamily="34" charset="0"/>
                  <a:cs typeface="Arial" panose="020B0604020202020204" pitchFamily="34" charset="0"/>
                </a:endParaRPr>
              </a:p>
              <a:p>
                <a:pPr marL="0" lvl="0" indent="0" algn="l" rtl="0">
                  <a:spcBef>
                    <a:spcPts val="0"/>
                  </a:spcBef>
                  <a:spcAft>
                    <a:spcPts val="0"/>
                  </a:spcAft>
                </a:pPr>
                <a:endParaRPr/>
              </a:p>
            </p:txBody>
          </p:sp>
        </mc:Choice>
        <mc:Fallback xmlns="">
          <p:sp>
            <p:nvSpPr>
              <p:cNvPr id="224" name="Google Shape;224;p34"/>
              <p:cNvSpPr txBox="1">
                <a:spLocks noGrp="1" noRot="1" noChangeAspect="1" noMove="1" noResize="1" noEditPoints="1" noAdjustHandles="1" noChangeArrowheads="1" noChangeShapeType="1" noTextEdit="1"/>
              </p:cNvSpPr>
              <p:nvPr>
                <p:ph type="subTitle" idx="4"/>
              </p:nvPr>
            </p:nvSpPr>
            <p:spPr>
              <a:xfrm>
                <a:off x="305988" y="2166609"/>
                <a:ext cx="4473276" cy="2800166"/>
              </a:xfrm>
              <a:prstGeom prst="rect">
                <a:avLst/>
              </a:prstGeom>
              <a:blipFill>
                <a:blip r:embed="rId3"/>
                <a:stretch>
                  <a:fillRect l="-1090"/>
                </a:stretch>
              </a:blipFill>
            </p:spPr>
            <p:txBody>
              <a:bodyPr/>
              <a:lstStyle/>
              <a:p>
                <a:r>
                  <a:rPr lang="en-US">
                    <a:noFill/>
                  </a:rPr>
                  <a:t> </a:t>
                </a:r>
              </a:p>
            </p:txBody>
          </p:sp>
        </mc:Fallback>
      </mc:AlternateContent>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pic>
        <p:nvPicPr>
          <p:cNvPr id="7" name="Picture 6" descr="Plot of precision, recall and F1 score versus cutoff value | Download  Scientific Diagram">
            <a:extLst>
              <a:ext uri="{FF2B5EF4-FFF2-40B4-BE49-F238E27FC236}">
                <a16:creationId xmlns:a16="http://schemas.microsoft.com/office/drawing/2014/main" id="{13F10BC4-F085-0389-14E1-DC80A0FA56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9264" y="1684762"/>
            <a:ext cx="3954780" cy="3090545"/>
          </a:xfrm>
          <a:prstGeom prst="rect">
            <a:avLst/>
          </a:prstGeom>
          <a:noFill/>
          <a:ln>
            <a:noFill/>
          </a:ln>
        </p:spPr>
      </p:pic>
      <p:sp>
        <p:nvSpPr>
          <p:cNvPr id="2" name="Slide Number Placeholder 1">
            <a:extLst>
              <a:ext uri="{FF2B5EF4-FFF2-40B4-BE49-F238E27FC236}">
                <a16:creationId xmlns:a16="http://schemas.microsoft.com/office/drawing/2014/main" id="{0032E977-32FC-B0F3-3F1E-53F99A4718A9}"/>
              </a:ext>
            </a:extLst>
          </p:cNvPr>
          <p:cNvSpPr>
            <a:spLocks noGrp="1"/>
          </p:cNvSpPr>
          <p:nvPr>
            <p:ph type="sldNum" sz="quarter" idx="16"/>
          </p:nvPr>
        </p:nvSpPr>
        <p:spPr/>
        <p:txBody>
          <a:bodyPr/>
          <a:lstStyle/>
          <a:p>
            <a:fld id="{E799917D-C393-4154-A33B-00DAE610A4FD}" type="slidenum">
              <a:rPr lang="en-US" smtClean="0"/>
              <a:pPr/>
              <a:t>54</a:t>
            </a:fld>
            <a:endParaRPr lang="en-US"/>
          </a:p>
        </p:txBody>
      </p:sp>
      <p:sp>
        <p:nvSpPr>
          <p:cNvPr id="8" name="TextBox 7">
            <a:extLst>
              <a:ext uri="{FF2B5EF4-FFF2-40B4-BE49-F238E27FC236}">
                <a16:creationId xmlns:a16="http://schemas.microsoft.com/office/drawing/2014/main" id="{7AFAB872-EEFF-8C31-1554-48D9E96B16C3}"/>
              </a:ext>
            </a:extLst>
          </p:cNvPr>
          <p:cNvSpPr txBox="1"/>
          <p:nvPr/>
        </p:nvSpPr>
        <p:spPr>
          <a:xfrm>
            <a:off x="10583" y="4835723"/>
            <a:ext cx="2424062"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researchgate.net</a:t>
            </a:r>
          </a:p>
        </p:txBody>
      </p:sp>
    </p:spTree>
    <p:extLst>
      <p:ext uri="{BB962C8B-B14F-4D97-AF65-F5344CB8AC3E}">
        <p14:creationId xmlns:p14="http://schemas.microsoft.com/office/powerpoint/2010/main" val="3998955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Specificity</a:t>
            </a:r>
            <a:endParaRPr/>
          </a:p>
        </p:txBody>
      </p:sp>
      <mc:AlternateContent xmlns:mc="http://schemas.openxmlformats.org/markup-compatibility/2006" xmlns:a14="http://schemas.microsoft.com/office/drawing/2010/main">
        <mc:Choice Requires="a14">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Specificity </a:t>
                </a:r>
                <a:r>
                  <a:rPr lang="en-US" err="1"/>
                  <a:t>là</a:t>
                </a:r>
                <a:r>
                  <a:rPr lang="en-US"/>
                  <a:t> </a:t>
                </a:r>
                <a:r>
                  <a:rPr lang="en-US" err="1"/>
                  <a:t>độ</a:t>
                </a:r>
                <a:r>
                  <a:rPr lang="en-US"/>
                  <a:t> </a:t>
                </a:r>
                <a:r>
                  <a:rPr lang="en-US" err="1"/>
                  <a:t>đặc</a:t>
                </a:r>
                <a:r>
                  <a:rPr lang="en-US"/>
                  <a:t> </a:t>
                </a:r>
                <a:r>
                  <a:rPr lang="en-US" err="1"/>
                  <a:t>hiệu</a:t>
                </a:r>
                <a:r>
                  <a:rPr lang="en-US"/>
                  <a:t>. </a:t>
                </a:r>
                <a:r>
                  <a:rPr lang="en-US" err="1"/>
                  <a:t>Nó</a:t>
                </a:r>
                <a:r>
                  <a:rPr lang="en-US"/>
                  <a:t> </a:t>
                </a:r>
                <a:r>
                  <a:rPr lang="en-US" err="1"/>
                  <a:t>biểu</a:t>
                </a:r>
                <a:r>
                  <a:rPr lang="en-US"/>
                  <a:t> </a:t>
                </a:r>
                <a:r>
                  <a:rPr lang="en-US" err="1"/>
                  <a:t>diễn</a:t>
                </a:r>
                <a:r>
                  <a:rPr lang="en-US"/>
                  <a:t> </a:t>
                </a:r>
                <a:r>
                  <a:rPr lang="en-US" err="1"/>
                  <a:t>tỷ</a:t>
                </a:r>
                <a:r>
                  <a:rPr lang="en-US"/>
                  <a:t> </a:t>
                </a:r>
                <a:r>
                  <a:rPr lang="en-US" err="1"/>
                  <a:t>lệ</a:t>
                </a:r>
                <a:r>
                  <a:rPr lang="en-US"/>
                  <a:t> </a:t>
                </a:r>
                <a:r>
                  <a:rPr lang="en-US" err="1"/>
                  <a:t>phân</a:t>
                </a:r>
                <a:r>
                  <a:rPr lang="en-US"/>
                  <a:t> </a:t>
                </a:r>
                <a:r>
                  <a:rPr lang="en-US" err="1"/>
                  <a:t>loại</a:t>
                </a:r>
                <a:r>
                  <a:rPr lang="en-US"/>
                  <a:t> </a:t>
                </a:r>
                <a:r>
                  <a:rPr lang="en-US" err="1"/>
                  <a:t>chính</a:t>
                </a:r>
                <a:r>
                  <a:rPr lang="en-US"/>
                  <a:t> </a:t>
                </a:r>
                <a:r>
                  <a:rPr lang="en-US" err="1"/>
                  <a:t>xác</a:t>
                </a:r>
                <a:r>
                  <a:rPr lang="en-US"/>
                  <a:t> </a:t>
                </a:r>
                <a:r>
                  <a:rPr lang="en-US" err="1"/>
                  <a:t>các</a:t>
                </a:r>
                <a:r>
                  <a:rPr lang="en-US"/>
                  <a:t> </a:t>
                </a:r>
                <a:r>
                  <a:rPr lang="en-US" err="1"/>
                  <a:t>mẫu</a:t>
                </a:r>
                <a:r>
                  <a:rPr lang="en-US"/>
                  <a:t> 0 </a:t>
                </a:r>
                <a:r>
                  <a:rPr lang="en-US" err="1"/>
                  <a:t>trên</a:t>
                </a:r>
                <a:r>
                  <a:rPr lang="en-US"/>
                  <a:t> </a:t>
                </a:r>
                <a:r>
                  <a:rPr lang="en-US" err="1"/>
                  <a:t>tất</a:t>
                </a:r>
                <a:r>
                  <a:rPr lang="en-US"/>
                  <a:t> </a:t>
                </a:r>
                <a:r>
                  <a:rPr lang="en-US" err="1"/>
                  <a:t>cả</a:t>
                </a:r>
                <a:r>
                  <a:rPr lang="en-US"/>
                  <a:t> </a:t>
                </a:r>
                <a:r>
                  <a:rPr lang="en-US" err="1"/>
                  <a:t>các</a:t>
                </a:r>
                <a:r>
                  <a:rPr lang="en-US"/>
                  <a:t> </a:t>
                </a:r>
                <a:r>
                  <a:rPr lang="en-US" err="1"/>
                  <a:t>mẫu</a:t>
                </a:r>
                <a:r>
                  <a:rPr lang="en-US"/>
                  <a:t> 0.</a:t>
                </a:r>
              </a:p>
              <a:p>
                <a:pPr marL="0" lvl="0" indent="0" algn="l" rtl="0">
                  <a:spcBef>
                    <a:spcPts val="0"/>
                  </a:spcBef>
                  <a:spcAft>
                    <a:spcPts val="0"/>
                  </a:spcAft>
                </a:pPr>
                <a:endParaRPr lang="en-US" sz="1800" b="1">
                  <a:effectLst/>
                  <a:ea typeface="Calibri" panose="020F0502020204030204" pitchFamily="34" charset="0"/>
                  <a:cs typeface="Times New Roman" panose="02020603050405020304" pitchFamily="18" charset="0"/>
                </a:endParaRPr>
              </a:p>
              <a:p>
                <a:pPr marL="0" lvl="0" indent="0" algn="l" rtl="0">
                  <a:spcBef>
                    <a:spcPts val="0"/>
                  </a:spcBef>
                  <a:spcAft>
                    <a:spcPts val="0"/>
                  </a:spcAft>
                </a:pPr>
                <a:r>
                  <a:rPr lang="en-US" sz="1800" b="1">
                    <a:effectLst/>
                    <a:ea typeface="Calibri" panose="020F0502020204030204" pitchFamily="34" charset="0"/>
                    <a:cs typeface="Times New Roman" panose="02020603050405020304" pitchFamily="18" charset="0"/>
                  </a:rPr>
                  <a:t>Specificity = </a:t>
                </a:r>
                <a14:m>
                  <m:oMath xmlns:m="http://schemas.openxmlformats.org/officeDocument/2006/math">
                    <m:f>
                      <m:f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𝑻𝑵</m:t>
                        </m:r>
                      </m:num>
                      <m:den>
                        <m:r>
                          <a:rPr lang="en-US" sz="1800" b="1" i="1">
                            <a:effectLst/>
                            <a:latin typeface="Cambria Math" panose="02040503050406030204" pitchFamily="18" charset="0"/>
                            <a:ea typeface="Calibri" panose="020F0502020204030204" pitchFamily="34" charset="0"/>
                            <a:cs typeface="Times New Roman" panose="02020603050405020304" pitchFamily="18" charset="0"/>
                          </a:rPr>
                          <m:t>𝑻𝑵</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𝑭𝑷</m:t>
                        </m:r>
                      </m:den>
                    </m:f>
                  </m:oMath>
                </a14:m>
                <a:endParaRPr lang="en-US" sz="1800">
                  <a:effectLst/>
                  <a:ea typeface="Calibri" panose="020F0502020204030204" pitchFamily="34" charset="0"/>
                  <a:cs typeface="Arial" panose="020B0604020202020204" pitchFamily="34" charset="0"/>
                </a:endParaRPr>
              </a:p>
              <a:p>
                <a:pPr marL="0" lvl="0" indent="0" algn="l" rtl="0">
                  <a:spcBef>
                    <a:spcPts val="0"/>
                  </a:spcBef>
                  <a:spcAft>
                    <a:spcPts val="0"/>
                  </a:spcAft>
                </a:pPr>
                <a:endParaRPr/>
              </a:p>
            </p:txBody>
          </p:sp>
        </mc:Choice>
        <mc:Fallback xmlns="">
          <p:sp>
            <p:nvSpPr>
              <p:cNvPr id="224" name="Google Shape;224;p34"/>
              <p:cNvSpPr txBox="1">
                <a:spLocks noGrp="1" noRot="1" noChangeAspect="1" noMove="1" noResize="1" noEditPoints="1" noAdjustHandles="1" noChangeArrowheads="1" noChangeShapeType="1" noTextEdit="1"/>
              </p:cNvSpPr>
              <p:nvPr>
                <p:ph type="subTitle" idx="4"/>
              </p:nvPr>
            </p:nvSpPr>
            <p:spPr>
              <a:xfrm>
                <a:off x="305988" y="2166609"/>
                <a:ext cx="4473276" cy="2800166"/>
              </a:xfrm>
              <a:prstGeom prst="rect">
                <a:avLst/>
              </a:prstGeom>
              <a:blipFill>
                <a:blip r:embed="rId3"/>
                <a:stretch>
                  <a:fillRect l="-1090"/>
                </a:stretch>
              </a:blipFill>
            </p:spPr>
            <p:txBody>
              <a:bodyPr/>
              <a:lstStyle/>
              <a:p>
                <a:r>
                  <a:rPr lang="en-US">
                    <a:noFill/>
                  </a:rPr>
                  <a:t> </a:t>
                </a:r>
              </a:p>
            </p:txBody>
          </p:sp>
        </mc:Fallback>
      </mc:AlternateContent>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pic>
        <p:nvPicPr>
          <p:cNvPr id="18" name="Picture 17">
            <a:extLst>
              <a:ext uri="{FF2B5EF4-FFF2-40B4-BE49-F238E27FC236}">
                <a16:creationId xmlns:a16="http://schemas.microsoft.com/office/drawing/2014/main" id="{02440138-FEBF-D814-C53E-ABB2B388E99F}"/>
              </a:ext>
            </a:extLst>
          </p:cNvPr>
          <p:cNvPicPr>
            <a:picLocks noChangeAspect="1"/>
          </p:cNvPicPr>
          <p:nvPr/>
        </p:nvPicPr>
        <p:blipFill>
          <a:blip r:embed="rId4"/>
          <a:stretch>
            <a:fillRect/>
          </a:stretch>
        </p:blipFill>
        <p:spPr>
          <a:xfrm>
            <a:off x="4911848" y="2022153"/>
            <a:ext cx="3806197" cy="2854648"/>
          </a:xfrm>
          <a:prstGeom prst="rect">
            <a:avLst/>
          </a:prstGeom>
        </p:spPr>
      </p:pic>
      <p:sp>
        <p:nvSpPr>
          <p:cNvPr id="2" name="Slide Number Placeholder 1">
            <a:extLst>
              <a:ext uri="{FF2B5EF4-FFF2-40B4-BE49-F238E27FC236}">
                <a16:creationId xmlns:a16="http://schemas.microsoft.com/office/drawing/2014/main" id="{A88112A4-318B-281B-5033-89EE1B679DBA}"/>
              </a:ext>
            </a:extLst>
          </p:cNvPr>
          <p:cNvSpPr>
            <a:spLocks noGrp="1"/>
          </p:cNvSpPr>
          <p:nvPr>
            <p:ph type="sldNum" sz="quarter" idx="16"/>
          </p:nvPr>
        </p:nvSpPr>
        <p:spPr/>
        <p:txBody>
          <a:bodyPr/>
          <a:lstStyle/>
          <a:p>
            <a:fld id="{E799917D-C393-4154-A33B-00DAE610A4FD}" type="slidenum">
              <a:rPr lang="en-US" smtClean="0"/>
              <a:pPr/>
              <a:t>55</a:t>
            </a:fld>
            <a:endParaRPr lang="en-US"/>
          </a:p>
        </p:txBody>
      </p:sp>
      <p:sp>
        <p:nvSpPr>
          <p:cNvPr id="8" name="TextBox 7">
            <a:extLst>
              <a:ext uri="{FF2B5EF4-FFF2-40B4-BE49-F238E27FC236}">
                <a16:creationId xmlns:a16="http://schemas.microsoft.com/office/drawing/2014/main" id="{A48907B5-E4EB-0138-605E-66D004318354}"/>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1291029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45188"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False Positive Rate</a:t>
            </a:r>
            <a:endParaRPr/>
          </a:p>
        </p:txBody>
      </p:sp>
      <mc:AlternateContent xmlns:mc="http://schemas.openxmlformats.org/markup-compatibility/2006" xmlns:a14="http://schemas.microsoft.com/office/drawing/2010/main">
        <mc:Choice Requires="a14">
          <p:sp>
            <p:nvSpPr>
              <p:cNvPr id="224" name="Google Shape;224;p34"/>
              <p:cNvSpPr txBox="1">
                <a:spLocks noGrp="1"/>
              </p:cNvSpPr>
              <p:nvPr>
                <p:ph type="subTitle" idx="4"/>
              </p:nvPr>
            </p:nvSpPr>
            <p:spPr>
              <a:xfrm>
                <a:off x="305988" y="2166609"/>
                <a:ext cx="4473276"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FPR </a:t>
                </a:r>
                <a:r>
                  <a:rPr lang="en-US" err="1"/>
                  <a:t>biểu</a:t>
                </a:r>
                <a:r>
                  <a:rPr lang="en-US"/>
                  <a:t> </a:t>
                </a:r>
                <a:r>
                  <a:rPr lang="en-US" err="1"/>
                  <a:t>diễn</a:t>
                </a:r>
                <a:r>
                  <a:rPr lang="en-US"/>
                  <a:t> </a:t>
                </a:r>
                <a:r>
                  <a:rPr lang="en-US" err="1"/>
                  <a:t>tỷ</a:t>
                </a:r>
                <a:r>
                  <a:rPr lang="en-US"/>
                  <a:t> </a:t>
                </a:r>
                <a:r>
                  <a:rPr lang="en-US" err="1"/>
                  <a:t>lệ</a:t>
                </a:r>
                <a:r>
                  <a:rPr lang="en-US"/>
                  <a:t> </a:t>
                </a:r>
                <a:r>
                  <a:rPr lang="en-US" err="1"/>
                  <a:t>gắn</a:t>
                </a:r>
                <a:r>
                  <a:rPr lang="en-US"/>
                  <a:t> </a:t>
                </a:r>
                <a:r>
                  <a:rPr lang="en-US" err="1"/>
                  <a:t>nhãn</a:t>
                </a:r>
                <a:r>
                  <a:rPr lang="en-US"/>
                  <a:t> </a:t>
                </a:r>
                <a:r>
                  <a:rPr lang="en-US" err="1"/>
                  <a:t>sai</a:t>
                </a:r>
                <a:r>
                  <a:rPr lang="en-US"/>
                  <a:t> </a:t>
                </a:r>
                <a:r>
                  <a:rPr lang="en-US" err="1"/>
                  <a:t>các</a:t>
                </a:r>
                <a:r>
                  <a:rPr lang="en-US"/>
                  <a:t> </a:t>
                </a:r>
                <a:r>
                  <a:rPr lang="en-US" err="1"/>
                  <a:t>mẫu</a:t>
                </a:r>
                <a:r>
                  <a:rPr lang="en-US"/>
                  <a:t> 0 </a:t>
                </a:r>
                <a:r>
                  <a:rPr lang="en-US" err="1"/>
                  <a:t>thành</a:t>
                </a:r>
                <a:r>
                  <a:rPr lang="en-US"/>
                  <a:t> 1 </a:t>
                </a:r>
                <a:r>
                  <a:rPr lang="en-US" err="1"/>
                  <a:t>trên</a:t>
                </a:r>
                <a:r>
                  <a:rPr lang="en-US"/>
                  <a:t> </a:t>
                </a:r>
                <a:r>
                  <a:rPr lang="en-US" err="1"/>
                  <a:t>tất</a:t>
                </a:r>
                <a:r>
                  <a:rPr lang="en-US"/>
                  <a:t> </a:t>
                </a:r>
                <a:r>
                  <a:rPr lang="en-US" err="1"/>
                  <a:t>cả</a:t>
                </a:r>
                <a:r>
                  <a:rPr lang="en-US"/>
                  <a:t> </a:t>
                </a:r>
                <a:r>
                  <a:rPr lang="en-US" err="1"/>
                  <a:t>các</a:t>
                </a:r>
                <a:r>
                  <a:rPr lang="en-US"/>
                  <a:t> </a:t>
                </a:r>
                <a:r>
                  <a:rPr lang="en-US" err="1"/>
                  <a:t>mẫu</a:t>
                </a:r>
                <a:r>
                  <a:rPr lang="en-US"/>
                  <a:t> 0.</a:t>
                </a:r>
              </a:p>
              <a:p>
                <a:pPr marL="0" lvl="0" indent="0" algn="l" rtl="0">
                  <a:spcBef>
                    <a:spcPts val="0"/>
                  </a:spcBef>
                  <a:spcAft>
                    <a:spcPts val="0"/>
                  </a:spcAft>
                </a:pPr>
                <a:endParaRPr lang="en-US"/>
              </a:p>
              <a:p>
                <a:pPr marL="0" indent="0" algn="l"/>
                <a:r>
                  <a:rPr lang="en-US" sz="1800" b="1">
                    <a:effectLst/>
                    <a:ea typeface="Calibri" panose="020F0502020204030204" pitchFamily="34" charset="0"/>
                    <a:cs typeface="Arial" panose="020B0604020202020204" pitchFamily="34" charset="0"/>
                  </a:rPr>
                  <a:t>FPR = 1 – Specificity = </a:t>
                </a:r>
                <a14:m>
                  <m:oMath xmlns:m="http://schemas.openxmlformats.org/officeDocument/2006/math">
                    <m:f>
                      <m:fPr>
                        <m:ctrlPr>
                          <a:rPr lang="en-US" sz="1800" b="1" i="1">
                            <a:effectLst/>
                            <a:latin typeface="Cambria Math" panose="02040503050406030204" pitchFamily="18" charset="0"/>
                            <a:ea typeface="Calibri" panose="020F0502020204030204" pitchFamily="34" charset="0"/>
                            <a:cs typeface="Arial" panose="020B0604020202020204" pitchFamily="34" charset="0"/>
                          </a:rPr>
                        </m:ctrlPr>
                      </m:fPr>
                      <m:num>
                        <m:r>
                          <a:rPr lang="en-US" sz="1800" b="1" i="1">
                            <a:effectLst/>
                            <a:latin typeface="Cambria Math" panose="02040503050406030204" pitchFamily="18" charset="0"/>
                            <a:ea typeface="Calibri" panose="020F0502020204030204" pitchFamily="34" charset="0"/>
                            <a:cs typeface="Arial" panose="020B0604020202020204" pitchFamily="34" charset="0"/>
                          </a:rPr>
                          <m:t>𝑭𝑷</m:t>
                        </m:r>
                      </m:num>
                      <m:den>
                        <m:r>
                          <a:rPr lang="en-US" sz="1800" b="1" i="1">
                            <a:effectLst/>
                            <a:latin typeface="Cambria Math" panose="02040503050406030204" pitchFamily="18" charset="0"/>
                            <a:ea typeface="Calibri" panose="020F0502020204030204" pitchFamily="34" charset="0"/>
                            <a:cs typeface="Arial" panose="020B0604020202020204" pitchFamily="34" charset="0"/>
                          </a:rPr>
                          <m:t>𝑻𝑵</m:t>
                        </m:r>
                        <m:r>
                          <a:rPr lang="en-US" sz="1800" b="1" i="1">
                            <a:effectLst/>
                            <a:latin typeface="Cambria Math" panose="02040503050406030204" pitchFamily="18" charset="0"/>
                            <a:ea typeface="Calibri" panose="020F0502020204030204" pitchFamily="34" charset="0"/>
                            <a:cs typeface="Arial" panose="020B0604020202020204" pitchFamily="34" charset="0"/>
                          </a:rPr>
                          <m:t>+</m:t>
                        </m:r>
                        <m:r>
                          <a:rPr lang="en-US" sz="1800" b="1" i="1">
                            <a:effectLst/>
                            <a:latin typeface="Cambria Math" panose="02040503050406030204" pitchFamily="18" charset="0"/>
                            <a:ea typeface="Calibri" panose="020F0502020204030204" pitchFamily="34" charset="0"/>
                            <a:cs typeface="Arial" panose="020B0604020202020204" pitchFamily="34" charset="0"/>
                          </a:rPr>
                          <m:t>𝑭𝑷</m:t>
                        </m:r>
                      </m:den>
                    </m:f>
                  </m:oMath>
                </a14:m>
                <a:endParaRPr lang="en-US" sz="1800">
                  <a:effectLst/>
                  <a:ea typeface="Calibri" panose="020F0502020204030204" pitchFamily="34" charset="0"/>
                  <a:cs typeface="Arial" panose="020B0604020202020204" pitchFamily="34" charset="0"/>
                </a:endParaRPr>
              </a:p>
              <a:p>
                <a:pPr marL="0" lvl="0" indent="0" algn="l" rtl="0">
                  <a:spcBef>
                    <a:spcPts val="0"/>
                  </a:spcBef>
                  <a:spcAft>
                    <a:spcPts val="0"/>
                  </a:spcAft>
                </a:pPr>
                <a:endParaRPr/>
              </a:p>
            </p:txBody>
          </p:sp>
        </mc:Choice>
        <mc:Fallback xmlns="">
          <p:sp>
            <p:nvSpPr>
              <p:cNvPr id="224" name="Google Shape;224;p34"/>
              <p:cNvSpPr txBox="1">
                <a:spLocks noGrp="1" noRot="1" noChangeAspect="1" noMove="1" noResize="1" noEditPoints="1" noAdjustHandles="1" noChangeArrowheads="1" noChangeShapeType="1" noTextEdit="1"/>
              </p:cNvSpPr>
              <p:nvPr>
                <p:ph type="subTitle" idx="4"/>
              </p:nvPr>
            </p:nvSpPr>
            <p:spPr>
              <a:xfrm>
                <a:off x="305988" y="2166609"/>
                <a:ext cx="4473276" cy="2800166"/>
              </a:xfrm>
              <a:prstGeom prst="rect">
                <a:avLst/>
              </a:prstGeom>
              <a:blipFill>
                <a:blip r:embed="rId3"/>
                <a:stretch>
                  <a:fillRect l="-1090"/>
                </a:stretch>
              </a:blipFill>
            </p:spPr>
            <p:txBody>
              <a:bodyPr/>
              <a:lstStyle/>
              <a:p>
                <a:r>
                  <a:rPr lang="en-US">
                    <a:noFill/>
                  </a:rPr>
                  <a:t> </a:t>
                </a:r>
              </a:p>
            </p:txBody>
          </p:sp>
        </mc:Fallback>
      </mc:AlternateContent>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pic>
        <p:nvPicPr>
          <p:cNvPr id="18" name="Picture 17">
            <a:extLst>
              <a:ext uri="{FF2B5EF4-FFF2-40B4-BE49-F238E27FC236}">
                <a16:creationId xmlns:a16="http://schemas.microsoft.com/office/drawing/2014/main" id="{02440138-FEBF-D814-C53E-ABB2B388E99F}"/>
              </a:ext>
            </a:extLst>
          </p:cNvPr>
          <p:cNvPicPr>
            <a:picLocks noChangeAspect="1"/>
          </p:cNvPicPr>
          <p:nvPr/>
        </p:nvPicPr>
        <p:blipFill>
          <a:blip r:embed="rId4"/>
          <a:stretch>
            <a:fillRect/>
          </a:stretch>
        </p:blipFill>
        <p:spPr>
          <a:xfrm>
            <a:off x="4911848" y="2022153"/>
            <a:ext cx="3806197" cy="2854648"/>
          </a:xfrm>
          <a:prstGeom prst="rect">
            <a:avLst/>
          </a:prstGeom>
        </p:spPr>
      </p:pic>
      <p:sp>
        <p:nvSpPr>
          <p:cNvPr id="2" name="Slide Number Placeholder 1">
            <a:extLst>
              <a:ext uri="{FF2B5EF4-FFF2-40B4-BE49-F238E27FC236}">
                <a16:creationId xmlns:a16="http://schemas.microsoft.com/office/drawing/2014/main" id="{82BE610C-81E2-751F-4468-11DE123C92A5}"/>
              </a:ext>
            </a:extLst>
          </p:cNvPr>
          <p:cNvSpPr>
            <a:spLocks noGrp="1"/>
          </p:cNvSpPr>
          <p:nvPr>
            <p:ph type="sldNum" sz="quarter" idx="16"/>
          </p:nvPr>
        </p:nvSpPr>
        <p:spPr/>
        <p:txBody>
          <a:bodyPr/>
          <a:lstStyle/>
          <a:p>
            <a:fld id="{E799917D-C393-4154-A33B-00DAE610A4FD}" type="slidenum">
              <a:rPr lang="en-US" smtClean="0"/>
              <a:pPr/>
              <a:t>56</a:t>
            </a:fld>
            <a:endParaRPr lang="en-US"/>
          </a:p>
        </p:txBody>
      </p:sp>
      <p:sp>
        <p:nvSpPr>
          <p:cNvPr id="8" name="TextBox 7">
            <a:extLst>
              <a:ext uri="{FF2B5EF4-FFF2-40B4-BE49-F238E27FC236}">
                <a16:creationId xmlns:a16="http://schemas.microsoft.com/office/drawing/2014/main" id="{5AC742C7-7634-0AE2-FE62-72CF013A9138}"/>
              </a:ext>
            </a:extLst>
          </p:cNvPr>
          <p:cNvSpPr txBox="1"/>
          <p:nvPr/>
        </p:nvSpPr>
        <p:spPr>
          <a:xfrm>
            <a:off x="10583" y="4835723"/>
            <a:ext cx="170751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viblo.asia</a:t>
            </a:r>
          </a:p>
        </p:txBody>
      </p:sp>
    </p:spTree>
    <p:extLst>
      <p:ext uri="{BB962C8B-B14F-4D97-AF65-F5344CB8AC3E}">
        <p14:creationId xmlns:p14="http://schemas.microsoft.com/office/powerpoint/2010/main" val="2610848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336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err="1"/>
              <a:t>Độ</a:t>
            </a:r>
            <a:r>
              <a:rPr lang="en"/>
              <a:t> </a:t>
            </a:r>
            <a:r>
              <a:rPr lang="en-US" err="1"/>
              <a:t>đo</a:t>
            </a:r>
          </a:p>
        </p:txBody>
      </p:sp>
      <p:sp>
        <p:nvSpPr>
          <p:cNvPr id="223" name="Google Shape;223;p34"/>
          <p:cNvSpPr txBox="1">
            <a:spLocks noGrp="1"/>
          </p:cNvSpPr>
          <p:nvPr>
            <p:ph type="subTitle" idx="3"/>
          </p:nvPr>
        </p:nvSpPr>
        <p:spPr>
          <a:xfrm>
            <a:off x="1351912" y="1499109"/>
            <a:ext cx="5181810" cy="3713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AUC - ROC</a:t>
            </a:r>
            <a:endParaRPr/>
          </a:p>
        </p:txBody>
      </p:sp>
      <p:sp>
        <p:nvSpPr>
          <p:cNvPr id="224" name="Google Shape;224;p34"/>
          <p:cNvSpPr txBox="1">
            <a:spLocks noGrp="1"/>
          </p:cNvSpPr>
          <p:nvPr>
            <p:ph type="subTitle" idx="4"/>
          </p:nvPr>
        </p:nvSpPr>
        <p:spPr>
          <a:xfrm>
            <a:off x="305988" y="2166609"/>
            <a:ext cx="4692732" cy="2800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a:t>AUC </a:t>
            </a:r>
            <a:r>
              <a:rPr lang="en-US" err="1"/>
              <a:t>là</a:t>
            </a:r>
            <a:r>
              <a:rPr lang="en-US"/>
              <a:t> </a:t>
            </a:r>
            <a:r>
              <a:rPr lang="en-US" err="1"/>
              <a:t>từ</a:t>
            </a:r>
            <a:r>
              <a:rPr lang="en-US"/>
              <a:t> </a:t>
            </a:r>
            <a:r>
              <a:rPr lang="en-US" err="1"/>
              <a:t>viết</a:t>
            </a:r>
            <a:r>
              <a:rPr lang="en-US"/>
              <a:t> </a:t>
            </a:r>
            <a:r>
              <a:rPr lang="en-US" err="1"/>
              <a:t>tắt</a:t>
            </a:r>
            <a:r>
              <a:rPr lang="en-US"/>
              <a:t> </a:t>
            </a:r>
            <a:r>
              <a:rPr lang="en-US" err="1"/>
              <a:t>của</a:t>
            </a:r>
            <a:r>
              <a:rPr lang="en-US"/>
              <a:t> Area Under The Curve </a:t>
            </a:r>
            <a:r>
              <a:rPr lang="en-US" err="1"/>
              <a:t>còn</a:t>
            </a:r>
            <a:r>
              <a:rPr lang="en-US"/>
              <a:t> ROC </a:t>
            </a:r>
            <a:r>
              <a:rPr lang="en-US" err="1"/>
              <a:t>viết</a:t>
            </a:r>
            <a:r>
              <a:rPr lang="en-US"/>
              <a:t> </a:t>
            </a:r>
            <a:r>
              <a:rPr lang="en-US" err="1"/>
              <a:t>tắt</a:t>
            </a:r>
            <a:r>
              <a:rPr lang="en-US"/>
              <a:t> </a:t>
            </a:r>
            <a:r>
              <a:rPr lang="en-US" err="1"/>
              <a:t>của</a:t>
            </a:r>
            <a:r>
              <a:rPr lang="en-US"/>
              <a:t> Receiver Operating Characteristics. </a:t>
            </a:r>
          </a:p>
          <a:p>
            <a:pPr marL="0" lvl="0" indent="0" algn="l" rtl="0">
              <a:spcBef>
                <a:spcPts val="0"/>
              </a:spcBef>
              <a:spcAft>
                <a:spcPts val="0"/>
              </a:spcAft>
            </a:pPr>
            <a:r>
              <a:rPr lang="vi-VN"/>
              <a:t>ROC là một đường cong biểu diễn xác suất và AUC biểu diễn mức độ phân loại của mô hình. </a:t>
            </a:r>
            <a:endParaRPr lang="en-US"/>
          </a:p>
          <a:p>
            <a:pPr marL="0" lvl="0" indent="0" algn="l" rtl="0">
              <a:spcBef>
                <a:spcPts val="0"/>
              </a:spcBef>
              <a:spcAft>
                <a:spcPts val="0"/>
              </a:spcAft>
            </a:pPr>
            <a:r>
              <a:rPr lang="vi-VN"/>
              <a:t>Đường cong ROC biểu diễn các cặp chỉ số (TPR, FPR) tại mỗi ngưỡng với TPR là trục t</a:t>
            </a:r>
            <a:r>
              <a:rPr lang="en-US" err="1"/>
              <a:t>ung</a:t>
            </a:r>
            <a:r>
              <a:rPr lang="vi-VN"/>
              <a:t> và FPR là trục hoành.</a:t>
            </a:r>
            <a:endParaRPr lang="en-US"/>
          </a:p>
          <a:p>
            <a:pPr marL="0" lvl="0" indent="0" algn="l" rtl="0">
              <a:spcBef>
                <a:spcPts val="0"/>
              </a:spcBef>
              <a:spcAft>
                <a:spcPts val="0"/>
              </a:spcAft>
            </a:pPr>
            <a:r>
              <a:rPr lang="en-US" err="1"/>
              <a:t>Chỉ</a:t>
            </a:r>
            <a:r>
              <a:rPr lang="en-US"/>
              <a:t> </a:t>
            </a:r>
            <a:r>
              <a:rPr lang="en-US" err="1"/>
              <a:t>số</a:t>
            </a:r>
            <a:r>
              <a:rPr lang="en-US"/>
              <a:t> AUC </a:t>
            </a:r>
            <a:r>
              <a:rPr lang="en-US" err="1"/>
              <a:t>càng</a:t>
            </a:r>
            <a:r>
              <a:rPr lang="en-US"/>
              <a:t> </a:t>
            </a:r>
            <a:r>
              <a:rPr lang="en-US" err="1"/>
              <a:t>cao</a:t>
            </a:r>
            <a:r>
              <a:rPr lang="en-US"/>
              <a:t> </a:t>
            </a:r>
            <a:r>
              <a:rPr lang="en-US" err="1"/>
              <a:t>thì</a:t>
            </a:r>
            <a:r>
              <a:rPr lang="en-US"/>
              <a:t> </a:t>
            </a:r>
            <a:r>
              <a:rPr lang="en-US" err="1"/>
              <a:t>mô</a:t>
            </a:r>
            <a:r>
              <a:rPr lang="en-US"/>
              <a:t> </a:t>
            </a:r>
            <a:r>
              <a:rPr lang="en-US" err="1"/>
              <a:t>hình</a:t>
            </a:r>
            <a:r>
              <a:rPr lang="en-US"/>
              <a:t> </a:t>
            </a:r>
            <a:r>
              <a:rPr lang="en-US" err="1"/>
              <a:t>càng</a:t>
            </a:r>
            <a:r>
              <a:rPr lang="en-US"/>
              <a:t> </a:t>
            </a:r>
            <a:r>
              <a:rPr lang="en-US" err="1"/>
              <a:t>chính</a:t>
            </a:r>
            <a:r>
              <a:rPr lang="en-US"/>
              <a:t> </a:t>
            </a:r>
            <a:r>
              <a:rPr lang="en-US" err="1"/>
              <a:t>xác</a:t>
            </a:r>
            <a:r>
              <a:rPr lang="en-US"/>
              <a:t> </a:t>
            </a:r>
            <a:r>
              <a:rPr lang="en-US" err="1"/>
              <a:t>trong</a:t>
            </a:r>
            <a:r>
              <a:rPr lang="en-US"/>
              <a:t> </a:t>
            </a:r>
            <a:r>
              <a:rPr lang="en-US" err="1"/>
              <a:t>việc</a:t>
            </a:r>
            <a:r>
              <a:rPr lang="en-US"/>
              <a:t> </a:t>
            </a:r>
            <a:r>
              <a:rPr lang="en-US" err="1"/>
              <a:t>phân</a:t>
            </a:r>
            <a:r>
              <a:rPr lang="en-US"/>
              <a:t> </a:t>
            </a:r>
            <a:r>
              <a:rPr lang="en-US" err="1"/>
              <a:t>loại</a:t>
            </a:r>
            <a:r>
              <a:rPr lang="en-US"/>
              <a:t> </a:t>
            </a:r>
            <a:r>
              <a:rPr lang="en-US" err="1"/>
              <a:t>các</a:t>
            </a:r>
            <a:r>
              <a:rPr lang="en-US"/>
              <a:t> </a:t>
            </a:r>
            <a:r>
              <a:rPr lang="en-US" err="1"/>
              <a:t>lớp</a:t>
            </a:r>
            <a:r>
              <a:rPr lang="en-US"/>
              <a:t>.</a:t>
            </a:r>
          </a:p>
        </p:txBody>
      </p:sp>
      <p:sp>
        <p:nvSpPr>
          <p:cNvPr id="229" name="Google Shape;229;p34"/>
          <p:cNvSpPr txBox="1">
            <a:spLocks noGrp="1"/>
          </p:cNvSpPr>
          <p:nvPr>
            <p:ph type="title" idx="9"/>
          </p:nvPr>
        </p:nvSpPr>
        <p:spPr>
          <a:xfrm>
            <a:off x="305988" y="1351012"/>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pic>
        <p:nvPicPr>
          <p:cNvPr id="7" name="Picture 6" descr="How to Interpret a ROC Curve (With Examples) - Statology">
            <a:extLst>
              <a:ext uri="{FF2B5EF4-FFF2-40B4-BE49-F238E27FC236}">
                <a16:creationId xmlns:a16="http://schemas.microsoft.com/office/drawing/2014/main" id="{E44E5265-04F3-7805-4045-185AF8B3D4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2314" y="1870415"/>
            <a:ext cx="3774516" cy="2946038"/>
          </a:xfrm>
          <a:prstGeom prst="rect">
            <a:avLst/>
          </a:prstGeom>
          <a:noFill/>
          <a:ln>
            <a:noFill/>
          </a:ln>
        </p:spPr>
      </p:pic>
      <p:sp>
        <p:nvSpPr>
          <p:cNvPr id="2" name="Slide Number Placeholder 1">
            <a:extLst>
              <a:ext uri="{FF2B5EF4-FFF2-40B4-BE49-F238E27FC236}">
                <a16:creationId xmlns:a16="http://schemas.microsoft.com/office/drawing/2014/main" id="{AC898D29-0FEB-6850-F59F-286F06F3E923}"/>
              </a:ext>
            </a:extLst>
          </p:cNvPr>
          <p:cNvSpPr>
            <a:spLocks noGrp="1"/>
          </p:cNvSpPr>
          <p:nvPr>
            <p:ph type="sldNum" sz="quarter" idx="16"/>
          </p:nvPr>
        </p:nvSpPr>
        <p:spPr/>
        <p:txBody>
          <a:bodyPr/>
          <a:lstStyle/>
          <a:p>
            <a:fld id="{E799917D-C393-4154-A33B-00DAE610A4FD}" type="slidenum">
              <a:rPr lang="en-US" smtClean="0"/>
              <a:pPr/>
              <a:t>57</a:t>
            </a:fld>
            <a:endParaRPr lang="en-US"/>
          </a:p>
        </p:txBody>
      </p:sp>
      <p:sp>
        <p:nvSpPr>
          <p:cNvPr id="8" name="TextBox 7">
            <a:extLst>
              <a:ext uri="{FF2B5EF4-FFF2-40B4-BE49-F238E27FC236}">
                <a16:creationId xmlns:a16="http://schemas.microsoft.com/office/drawing/2014/main" id="{F10664A6-EC5A-731E-EF49-72DD15601DE4}"/>
              </a:ext>
            </a:extLst>
          </p:cNvPr>
          <p:cNvSpPr txBox="1"/>
          <p:nvPr/>
        </p:nvSpPr>
        <p:spPr>
          <a:xfrm>
            <a:off x="10583" y="4835723"/>
            <a:ext cx="1691489" cy="307777"/>
          </a:xfrm>
          <a:prstGeom prst="rect">
            <a:avLst/>
          </a:prstGeom>
          <a:noFill/>
        </p:spPr>
        <p:txBody>
          <a:bodyPr wrap="none" rtlCol="0">
            <a:spAutoFit/>
          </a:bodyPr>
          <a:lstStyle/>
          <a:p>
            <a:r>
              <a:rPr lang="en-US" i="1" err="1">
                <a:latin typeface="Montserrat" panose="00000500000000000000" pitchFamily="2" charset="0"/>
              </a:rPr>
              <a:t>Nguồn</a:t>
            </a:r>
            <a:r>
              <a:rPr lang="en-US" i="1">
                <a:latin typeface="Montserrat" panose="00000500000000000000" pitchFamily="2" charset="0"/>
              </a:rPr>
              <a:t>: noron.vn</a:t>
            </a:r>
          </a:p>
        </p:txBody>
      </p:sp>
    </p:spTree>
    <p:extLst>
      <p:ext uri="{BB962C8B-B14F-4D97-AF65-F5344CB8AC3E}">
        <p14:creationId xmlns:p14="http://schemas.microsoft.com/office/powerpoint/2010/main" val="3249904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63862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bài</a:t>
            </a:r>
            <a:r>
              <a:rPr lang="en"/>
              <a:t> </a:t>
            </a:r>
            <a:r>
              <a:rPr lang="en" err="1"/>
              <a:t>báo</a:t>
            </a:r>
            <a:r>
              <a:rPr lang="en"/>
              <a:t>)</a:t>
            </a:r>
            <a:endParaRPr/>
          </a:p>
        </p:txBody>
      </p:sp>
      <p:pic>
        <p:nvPicPr>
          <p:cNvPr id="63" name="Picture 62" descr="Table&#10;&#10;Description automatically generated">
            <a:extLst>
              <a:ext uri="{FF2B5EF4-FFF2-40B4-BE49-F238E27FC236}">
                <a16:creationId xmlns:a16="http://schemas.microsoft.com/office/drawing/2014/main" id="{C1066EED-0D7B-9545-89E9-F0B02DCBE3BC}"/>
              </a:ext>
            </a:extLst>
          </p:cNvPr>
          <p:cNvPicPr>
            <a:picLocks noChangeAspect="1"/>
          </p:cNvPicPr>
          <p:nvPr/>
        </p:nvPicPr>
        <p:blipFill>
          <a:blip r:embed="rId3"/>
          <a:stretch>
            <a:fillRect/>
          </a:stretch>
        </p:blipFill>
        <p:spPr>
          <a:xfrm>
            <a:off x="279805" y="1283131"/>
            <a:ext cx="5625496" cy="3737434"/>
          </a:xfrm>
          <a:prstGeom prst="rect">
            <a:avLst/>
          </a:prstGeom>
        </p:spPr>
      </p:pic>
      <p:sp>
        <p:nvSpPr>
          <p:cNvPr id="4" name="Google Shape;997;p68">
            <a:extLst>
              <a:ext uri="{FF2B5EF4-FFF2-40B4-BE49-F238E27FC236}">
                <a16:creationId xmlns:a16="http://schemas.microsoft.com/office/drawing/2014/main" id="{DB83932C-B8E5-9691-AD3E-9DFB91C9E10C}"/>
              </a:ext>
            </a:extLst>
          </p:cNvPr>
          <p:cNvSpPr/>
          <p:nvPr/>
        </p:nvSpPr>
        <p:spPr>
          <a:xfrm>
            <a:off x="6329700" y="1413970"/>
            <a:ext cx="596574" cy="556079"/>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844E0A78-C587-8751-3C29-1EE22E11E942}"/>
              </a:ext>
            </a:extLst>
          </p:cNvPr>
          <p:cNvSpPr txBox="1"/>
          <p:nvPr/>
        </p:nvSpPr>
        <p:spPr>
          <a:xfrm>
            <a:off x="6215063" y="2115830"/>
            <a:ext cx="2960370" cy="1994905"/>
          </a:xfrm>
          <a:prstGeom prst="rect">
            <a:avLst/>
          </a:prstGeom>
          <a:noFill/>
        </p:spPr>
        <p:txBody>
          <a:bodyPr wrap="square">
            <a:spAutoFit/>
          </a:bodyPr>
          <a:lstStyle/>
          <a:p>
            <a:pPr>
              <a:lnSpc>
                <a:spcPct val="150000"/>
              </a:lnSpc>
            </a:pPr>
            <a:r>
              <a:rPr lang="en-US" sz="1400">
                <a:solidFill>
                  <a:schemeClr val="bg2"/>
                </a:solidFill>
                <a:effectLst/>
                <a:latin typeface="Montserrat" panose="00000500000000000000" pitchFamily="2" charset="0"/>
                <a:ea typeface="Calibri" panose="020F0502020204030204" pitchFamily="34" charset="0"/>
                <a:cs typeface="Arial" panose="020B0604020202020204" pitchFamily="34" charset="0"/>
              </a:rPr>
              <a:t>Từ bảng 1 có thể quan sát thấy rằng mạng VGG16 được đào tạo sẵn (Pre-trained) vượt trội</a:t>
            </a:r>
            <a:r>
              <a:rPr lang="vi-VN" sz="1400">
                <a:solidFill>
                  <a:schemeClr val="bg2"/>
                </a:solidFill>
                <a:effectLst/>
                <a:latin typeface="Montserrat" panose="00000500000000000000" pitchFamily="2" charset="0"/>
                <a:ea typeface="Calibri" panose="020F0502020204030204" pitchFamily="34" charset="0"/>
                <a:cs typeface="Arial" panose="020B0604020202020204" pitchFamily="34" charset="0"/>
              </a:rPr>
              <a:t> đáng kể so với ResNet50 trong khi hiệu suất của VGG16 và VGG19 là tương đương. </a:t>
            </a:r>
            <a:endParaRPr lang="en-US">
              <a:solidFill>
                <a:schemeClr val="bg2"/>
              </a:solidFill>
              <a:latin typeface="Montserrat" panose="00000500000000000000" pitchFamily="2" charset="0"/>
            </a:endParaRPr>
          </a:p>
        </p:txBody>
      </p:sp>
      <p:sp>
        <p:nvSpPr>
          <p:cNvPr id="2" name="Slide Number Placeholder 1">
            <a:extLst>
              <a:ext uri="{FF2B5EF4-FFF2-40B4-BE49-F238E27FC236}">
                <a16:creationId xmlns:a16="http://schemas.microsoft.com/office/drawing/2014/main" id="{85FFAFCE-B7B0-6F5B-4A8E-46A9F08548B5}"/>
              </a:ext>
            </a:extLst>
          </p:cNvPr>
          <p:cNvSpPr>
            <a:spLocks noGrp="1"/>
          </p:cNvSpPr>
          <p:nvPr>
            <p:ph type="sldNum" sz="quarter" idx="10"/>
          </p:nvPr>
        </p:nvSpPr>
        <p:spPr/>
        <p:txBody>
          <a:bodyPr/>
          <a:lstStyle/>
          <a:p>
            <a:fld id="{E799917D-C393-4154-A33B-00DAE610A4FD}" type="slidenum">
              <a:rPr lang="en-US" smtClean="0"/>
              <a:pPr/>
              <a:t>58</a:t>
            </a:fld>
            <a:endParaRPr lang="en-US"/>
          </a:p>
        </p:txBody>
      </p:sp>
    </p:spTree>
    <p:extLst>
      <p:ext uri="{BB962C8B-B14F-4D97-AF65-F5344CB8AC3E}">
        <p14:creationId xmlns:p14="http://schemas.microsoft.com/office/powerpoint/2010/main" val="1147326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62143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bài</a:t>
            </a:r>
            <a:r>
              <a:rPr lang="en"/>
              <a:t> </a:t>
            </a:r>
            <a:r>
              <a:rPr lang="en" err="1"/>
              <a:t>báo</a:t>
            </a:r>
            <a:r>
              <a:rPr lang="en"/>
              <a:t>)</a:t>
            </a:r>
            <a:endParaRPr/>
          </a:p>
        </p:txBody>
      </p:sp>
      <p:pic>
        <p:nvPicPr>
          <p:cNvPr id="4" name="Picture 3" descr="Table&#10;&#10;Description automatically generated">
            <a:extLst>
              <a:ext uri="{FF2B5EF4-FFF2-40B4-BE49-F238E27FC236}">
                <a16:creationId xmlns:a16="http://schemas.microsoft.com/office/drawing/2014/main" id="{7E57AE1D-36EE-4A88-2FE9-14B070DEA448}"/>
              </a:ext>
            </a:extLst>
          </p:cNvPr>
          <p:cNvPicPr>
            <a:picLocks noChangeAspect="1"/>
          </p:cNvPicPr>
          <p:nvPr/>
        </p:nvPicPr>
        <p:blipFill>
          <a:blip r:embed="rId3"/>
          <a:stretch>
            <a:fillRect/>
          </a:stretch>
        </p:blipFill>
        <p:spPr>
          <a:xfrm>
            <a:off x="478899" y="1194240"/>
            <a:ext cx="5688330" cy="3764280"/>
          </a:xfrm>
          <a:prstGeom prst="rect">
            <a:avLst/>
          </a:prstGeom>
        </p:spPr>
      </p:pic>
      <p:sp>
        <p:nvSpPr>
          <p:cNvPr id="5" name="Google Shape;997;p68">
            <a:extLst>
              <a:ext uri="{FF2B5EF4-FFF2-40B4-BE49-F238E27FC236}">
                <a16:creationId xmlns:a16="http://schemas.microsoft.com/office/drawing/2014/main" id="{2F814565-968E-3213-46D9-556A6541D5B8}"/>
              </a:ext>
            </a:extLst>
          </p:cNvPr>
          <p:cNvSpPr/>
          <p:nvPr/>
        </p:nvSpPr>
        <p:spPr>
          <a:xfrm>
            <a:off x="6329700" y="1413970"/>
            <a:ext cx="596574" cy="556079"/>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DFC6EE0E-FF46-E4BC-D0F4-82B691D94CE3}"/>
              </a:ext>
            </a:extLst>
          </p:cNvPr>
          <p:cNvSpPr txBox="1"/>
          <p:nvPr/>
        </p:nvSpPr>
        <p:spPr>
          <a:xfrm>
            <a:off x="6271307" y="2078927"/>
            <a:ext cx="2581508" cy="1994905"/>
          </a:xfrm>
          <a:prstGeom prst="rect">
            <a:avLst/>
          </a:prstGeom>
          <a:noFill/>
        </p:spPr>
        <p:txBody>
          <a:bodyPr wrap="square">
            <a:spAutoFit/>
          </a:bodyPr>
          <a:lstStyle/>
          <a:p>
            <a:pPr indent="457200" algn="just">
              <a:lnSpc>
                <a:spcPct val="150000"/>
              </a:lnSpc>
              <a:spcAft>
                <a:spcPts val="800"/>
              </a:spcAft>
            </a:pPr>
            <a:r>
              <a:rPr lang="vi-VN" sz="1400">
                <a:solidFill>
                  <a:schemeClr val="bg2"/>
                </a:solidFill>
                <a:effectLst/>
                <a:latin typeface="Montserrat" panose="00000500000000000000" pitchFamily="2" charset="0"/>
                <a:ea typeface="Calibri" panose="020F0502020204030204" pitchFamily="34" charset="0"/>
                <a:cs typeface="Arial" panose="020B0604020202020204" pitchFamily="34" charset="0"/>
              </a:rPr>
              <a:t>Tuy nhiên, trong đánh giá hiệu suất cho mạng được đào tạo đầy đủ, ResNet50 cho thấy </a:t>
            </a:r>
            <a:r>
              <a:rPr lang="vi-VN" sz="1400" spc="-80">
                <a:solidFill>
                  <a:schemeClr val="bg2"/>
                </a:solidFill>
                <a:effectLst/>
                <a:latin typeface="Montserrat" panose="00000500000000000000" pitchFamily="2" charset="0"/>
                <a:ea typeface="Calibri" panose="020F0502020204030204" pitchFamily="34" charset="0"/>
                <a:cs typeface="Arial" panose="020B0604020202020204" pitchFamily="34" charset="0"/>
              </a:rPr>
              <a:t>một </a:t>
            </a:r>
            <a:r>
              <a:rPr lang="vi-VN" sz="1400">
                <a:solidFill>
                  <a:schemeClr val="bg2"/>
                </a:solidFill>
                <a:effectLst/>
                <a:latin typeface="Montserrat" panose="00000500000000000000" pitchFamily="2" charset="0"/>
                <a:ea typeface="Calibri" panose="020F0502020204030204" pitchFamily="34" charset="0"/>
                <a:cs typeface="Arial" panose="020B0604020202020204" pitchFamily="34" charset="0"/>
              </a:rPr>
              <a:t>hiệu suất tuyệt vời trên mạng VGG16 và VGG19. </a:t>
            </a:r>
            <a:endParaRPr lang="en-US" sz="1400">
              <a:solidFill>
                <a:schemeClr val="bg2"/>
              </a:solidFill>
              <a:effectLst/>
              <a:latin typeface="Montserrat" panose="00000500000000000000" pitchFamily="2" charset="0"/>
              <a:ea typeface="Calibri" panose="020F050202020403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33D41A1-A3D4-D11C-AB94-D50DA89E6209}"/>
              </a:ext>
            </a:extLst>
          </p:cNvPr>
          <p:cNvSpPr>
            <a:spLocks noGrp="1"/>
          </p:cNvSpPr>
          <p:nvPr>
            <p:ph type="sldNum" sz="quarter" idx="16"/>
          </p:nvPr>
        </p:nvSpPr>
        <p:spPr/>
        <p:txBody>
          <a:bodyPr/>
          <a:lstStyle/>
          <a:p>
            <a:fld id="{E799917D-C393-4154-A33B-00DAE610A4FD}" type="slidenum">
              <a:rPr lang="en-US" smtClean="0"/>
              <a:pPr/>
              <a:t>59</a:t>
            </a:fld>
            <a:endParaRPr lang="en-US"/>
          </a:p>
        </p:txBody>
      </p:sp>
    </p:spTree>
    <p:extLst>
      <p:ext uri="{BB962C8B-B14F-4D97-AF65-F5344CB8AC3E}">
        <p14:creationId xmlns:p14="http://schemas.microsoft.com/office/powerpoint/2010/main" val="63439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43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Chọn</a:t>
            </a:r>
            <a:r>
              <a:rPr lang="en"/>
              <a:t> </a:t>
            </a:r>
            <a:r>
              <a:rPr lang="en" err="1"/>
              <a:t>đề</a:t>
            </a:r>
            <a:r>
              <a:rPr lang="en"/>
              <a:t> </a:t>
            </a:r>
            <a:r>
              <a:rPr lang="en-US" err="1"/>
              <a:t>tài</a:t>
            </a:r>
          </a:p>
        </p:txBody>
      </p:sp>
      <p:grpSp>
        <p:nvGrpSpPr>
          <p:cNvPr id="2" name="Group 1">
            <a:extLst>
              <a:ext uri="{FF2B5EF4-FFF2-40B4-BE49-F238E27FC236}">
                <a16:creationId xmlns:a16="http://schemas.microsoft.com/office/drawing/2014/main" id="{D2D39EED-6C22-EA63-A68A-62857E3EEA31}"/>
              </a:ext>
            </a:extLst>
          </p:cNvPr>
          <p:cNvGrpSpPr/>
          <p:nvPr/>
        </p:nvGrpSpPr>
        <p:grpSpPr>
          <a:xfrm>
            <a:off x="2052496" y="1690211"/>
            <a:ext cx="1447762" cy="648127"/>
            <a:chOff x="3655417" y="2136703"/>
            <a:chExt cx="1694768" cy="758705"/>
          </a:xfrm>
        </p:grpSpPr>
        <p:grpSp>
          <p:nvGrpSpPr>
            <p:cNvPr id="4" name="Google Shape;7039;p77">
              <a:extLst>
                <a:ext uri="{FF2B5EF4-FFF2-40B4-BE49-F238E27FC236}">
                  <a16:creationId xmlns:a16="http://schemas.microsoft.com/office/drawing/2014/main" id="{27DE188A-DA9C-E298-BAB3-325B35F247EA}"/>
                </a:ext>
              </a:extLst>
            </p:cNvPr>
            <p:cNvGrpSpPr/>
            <p:nvPr/>
          </p:nvGrpSpPr>
          <p:grpSpPr>
            <a:xfrm>
              <a:off x="3655417" y="2136703"/>
              <a:ext cx="358099" cy="356326"/>
              <a:chOff x="-55202750" y="3198925"/>
              <a:chExt cx="318225" cy="316650"/>
            </a:xfrm>
            <a:solidFill>
              <a:schemeClr val="tx1"/>
            </a:solidFill>
          </p:grpSpPr>
          <p:sp>
            <p:nvSpPr>
              <p:cNvPr id="5" name="Google Shape;7040;p77">
                <a:extLst>
                  <a:ext uri="{FF2B5EF4-FFF2-40B4-BE49-F238E27FC236}">
                    <a16:creationId xmlns:a16="http://schemas.microsoft.com/office/drawing/2014/main" id="{6DB40519-F283-E9E5-6884-24046D0FF494}"/>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41;p77">
                <a:extLst>
                  <a:ext uri="{FF2B5EF4-FFF2-40B4-BE49-F238E27FC236}">
                    <a16:creationId xmlns:a16="http://schemas.microsoft.com/office/drawing/2014/main" id="{6485C708-7ABC-BC2D-0686-E1A2D83E6E84}"/>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039;p77">
              <a:extLst>
                <a:ext uri="{FF2B5EF4-FFF2-40B4-BE49-F238E27FC236}">
                  <a16:creationId xmlns:a16="http://schemas.microsoft.com/office/drawing/2014/main" id="{64245669-C503-943D-A649-A6629080D2F3}"/>
                </a:ext>
              </a:extLst>
            </p:cNvPr>
            <p:cNvGrpSpPr/>
            <p:nvPr/>
          </p:nvGrpSpPr>
          <p:grpSpPr>
            <a:xfrm>
              <a:off x="4095072" y="2136703"/>
              <a:ext cx="358099" cy="356326"/>
              <a:chOff x="-55202750" y="3198925"/>
              <a:chExt cx="318225" cy="316650"/>
            </a:xfrm>
            <a:solidFill>
              <a:schemeClr val="bg2"/>
            </a:solidFill>
          </p:grpSpPr>
          <p:sp>
            <p:nvSpPr>
              <p:cNvPr id="8" name="Google Shape;7040;p77">
                <a:extLst>
                  <a:ext uri="{FF2B5EF4-FFF2-40B4-BE49-F238E27FC236}">
                    <a16:creationId xmlns:a16="http://schemas.microsoft.com/office/drawing/2014/main" id="{BBE6ABF2-925B-B165-48B0-A9951DA1D101}"/>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41;p77">
                <a:extLst>
                  <a:ext uri="{FF2B5EF4-FFF2-40B4-BE49-F238E27FC236}">
                    <a16:creationId xmlns:a16="http://schemas.microsoft.com/office/drawing/2014/main" id="{C9B58E55-1EB6-EC06-5DB4-9920DFDC4802}"/>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039;p77">
              <a:extLst>
                <a:ext uri="{FF2B5EF4-FFF2-40B4-BE49-F238E27FC236}">
                  <a16:creationId xmlns:a16="http://schemas.microsoft.com/office/drawing/2014/main" id="{CE269703-C80D-6080-C840-DB92D94202A4}"/>
                </a:ext>
              </a:extLst>
            </p:cNvPr>
            <p:cNvGrpSpPr/>
            <p:nvPr/>
          </p:nvGrpSpPr>
          <p:grpSpPr>
            <a:xfrm>
              <a:off x="4551142" y="2136703"/>
              <a:ext cx="358099" cy="356326"/>
              <a:chOff x="-55202750" y="3198925"/>
              <a:chExt cx="318225" cy="316650"/>
            </a:xfrm>
            <a:solidFill>
              <a:schemeClr val="bg2"/>
            </a:solidFill>
          </p:grpSpPr>
          <p:sp>
            <p:nvSpPr>
              <p:cNvPr id="11" name="Google Shape;7040;p77">
                <a:extLst>
                  <a:ext uri="{FF2B5EF4-FFF2-40B4-BE49-F238E27FC236}">
                    <a16:creationId xmlns:a16="http://schemas.microsoft.com/office/drawing/2014/main" id="{25BAA7A1-C592-AC02-A3C7-E1DED6F8BB29}"/>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1;p77">
                <a:extLst>
                  <a:ext uri="{FF2B5EF4-FFF2-40B4-BE49-F238E27FC236}">
                    <a16:creationId xmlns:a16="http://schemas.microsoft.com/office/drawing/2014/main" id="{DAB26D57-F340-8BF3-2317-AC0FD4FF0B3D}"/>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039;p77">
              <a:extLst>
                <a:ext uri="{FF2B5EF4-FFF2-40B4-BE49-F238E27FC236}">
                  <a16:creationId xmlns:a16="http://schemas.microsoft.com/office/drawing/2014/main" id="{F8AE2127-1F44-8A44-CDBC-EB8B9BF03474}"/>
                </a:ext>
              </a:extLst>
            </p:cNvPr>
            <p:cNvGrpSpPr/>
            <p:nvPr/>
          </p:nvGrpSpPr>
          <p:grpSpPr>
            <a:xfrm>
              <a:off x="4990797" y="2136703"/>
              <a:ext cx="358099" cy="356326"/>
              <a:chOff x="-55202750" y="3198925"/>
              <a:chExt cx="318225" cy="316650"/>
            </a:xfrm>
            <a:solidFill>
              <a:schemeClr val="bg2"/>
            </a:solidFill>
          </p:grpSpPr>
          <p:sp>
            <p:nvSpPr>
              <p:cNvPr id="14" name="Google Shape;7040;p77">
                <a:extLst>
                  <a:ext uri="{FF2B5EF4-FFF2-40B4-BE49-F238E27FC236}">
                    <a16:creationId xmlns:a16="http://schemas.microsoft.com/office/drawing/2014/main" id="{308D5018-36F1-BAA0-1213-D93CCC4806D7}"/>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1;p77">
                <a:extLst>
                  <a:ext uri="{FF2B5EF4-FFF2-40B4-BE49-F238E27FC236}">
                    <a16:creationId xmlns:a16="http://schemas.microsoft.com/office/drawing/2014/main" id="{7A417C72-1BEF-3F75-5264-B56C598EEAE7}"/>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7039;p77">
              <a:extLst>
                <a:ext uri="{FF2B5EF4-FFF2-40B4-BE49-F238E27FC236}">
                  <a16:creationId xmlns:a16="http://schemas.microsoft.com/office/drawing/2014/main" id="{9B396F78-0405-7A76-790F-AF9BF017DDC0}"/>
                </a:ext>
              </a:extLst>
            </p:cNvPr>
            <p:cNvGrpSpPr/>
            <p:nvPr/>
          </p:nvGrpSpPr>
          <p:grpSpPr>
            <a:xfrm>
              <a:off x="3656706" y="2539082"/>
              <a:ext cx="358099" cy="356326"/>
              <a:chOff x="-55202750" y="3198925"/>
              <a:chExt cx="318225" cy="316650"/>
            </a:xfrm>
            <a:solidFill>
              <a:schemeClr val="bg2"/>
            </a:solidFill>
          </p:grpSpPr>
          <p:sp>
            <p:nvSpPr>
              <p:cNvPr id="17" name="Google Shape;7040;p77">
                <a:extLst>
                  <a:ext uri="{FF2B5EF4-FFF2-40B4-BE49-F238E27FC236}">
                    <a16:creationId xmlns:a16="http://schemas.microsoft.com/office/drawing/2014/main" id="{222AC417-A374-FC86-8296-FB797D0D539D}"/>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41;p77">
                <a:extLst>
                  <a:ext uri="{FF2B5EF4-FFF2-40B4-BE49-F238E27FC236}">
                    <a16:creationId xmlns:a16="http://schemas.microsoft.com/office/drawing/2014/main" id="{F14845A8-50A6-6232-7273-512D35AEAE18}"/>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7039;p77">
              <a:extLst>
                <a:ext uri="{FF2B5EF4-FFF2-40B4-BE49-F238E27FC236}">
                  <a16:creationId xmlns:a16="http://schemas.microsoft.com/office/drawing/2014/main" id="{C29DF55A-983B-5D0C-A731-DE2AF753E23D}"/>
                </a:ext>
              </a:extLst>
            </p:cNvPr>
            <p:cNvGrpSpPr/>
            <p:nvPr/>
          </p:nvGrpSpPr>
          <p:grpSpPr>
            <a:xfrm>
              <a:off x="4096361" y="2539082"/>
              <a:ext cx="358099" cy="356326"/>
              <a:chOff x="-55202750" y="3198925"/>
              <a:chExt cx="318225" cy="316650"/>
            </a:xfrm>
            <a:solidFill>
              <a:schemeClr val="bg2"/>
            </a:solidFill>
          </p:grpSpPr>
          <p:sp>
            <p:nvSpPr>
              <p:cNvPr id="20" name="Google Shape;7040;p77">
                <a:extLst>
                  <a:ext uri="{FF2B5EF4-FFF2-40B4-BE49-F238E27FC236}">
                    <a16:creationId xmlns:a16="http://schemas.microsoft.com/office/drawing/2014/main" id="{EF0E8B8D-9400-AC75-4633-26F064796427}"/>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41;p77">
                <a:extLst>
                  <a:ext uri="{FF2B5EF4-FFF2-40B4-BE49-F238E27FC236}">
                    <a16:creationId xmlns:a16="http://schemas.microsoft.com/office/drawing/2014/main" id="{DBE51D34-5AD0-352F-9C4F-9EB5E9FCE34F}"/>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039;p77">
              <a:extLst>
                <a:ext uri="{FF2B5EF4-FFF2-40B4-BE49-F238E27FC236}">
                  <a16:creationId xmlns:a16="http://schemas.microsoft.com/office/drawing/2014/main" id="{B29012E1-5AD5-61EC-2E8D-AB02BF0D9567}"/>
                </a:ext>
              </a:extLst>
            </p:cNvPr>
            <p:cNvGrpSpPr/>
            <p:nvPr/>
          </p:nvGrpSpPr>
          <p:grpSpPr>
            <a:xfrm>
              <a:off x="4552431" y="2539082"/>
              <a:ext cx="358099" cy="356326"/>
              <a:chOff x="-55202750" y="3198925"/>
              <a:chExt cx="318225" cy="316650"/>
            </a:xfrm>
            <a:solidFill>
              <a:schemeClr val="bg2"/>
            </a:solidFill>
          </p:grpSpPr>
          <p:sp>
            <p:nvSpPr>
              <p:cNvPr id="23" name="Google Shape;7040;p77">
                <a:extLst>
                  <a:ext uri="{FF2B5EF4-FFF2-40B4-BE49-F238E27FC236}">
                    <a16:creationId xmlns:a16="http://schemas.microsoft.com/office/drawing/2014/main" id="{8EB524ED-0D76-F47E-84CF-CF50F6D33826}"/>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41;p77">
                <a:extLst>
                  <a:ext uri="{FF2B5EF4-FFF2-40B4-BE49-F238E27FC236}">
                    <a16:creationId xmlns:a16="http://schemas.microsoft.com/office/drawing/2014/main" id="{7DD308B5-A71A-4483-A308-DFC6473A7084}"/>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7039;p77">
              <a:extLst>
                <a:ext uri="{FF2B5EF4-FFF2-40B4-BE49-F238E27FC236}">
                  <a16:creationId xmlns:a16="http://schemas.microsoft.com/office/drawing/2014/main" id="{92C2E8EC-6DC9-1ADD-2B19-9D55D4D7C468}"/>
                </a:ext>
              </a:extLst>
            </p:cNvPr>
            <p:cNvGrpSpPr/>
            <p:nvPr/>
          </p:nvGrpSpPr>
          <p:grpSpPr>
            <a:xfrm>
              <a:off x="4992086" y="2539082"/>
              <a:ext cx="358099" cy="356326"/>
              <a:chOff x="-55202750" y="3198925"/>
              <a:chExt cx="318225" cy="316650"/>
            </a:xfrm>
            <a:solidFill>
              <a:schemeClr val="bg2"/>
            </a:solidFill>
          </p:grpSpPr>
          <p:sp>
            <p:nvSpPr>
              <p:cNvPr id="26" name="Google Shape;7040;p77">
                <a:extLst>
                  <a:ext uri="{FF2B5EF4-FFF2-40B4-BE49-F238E27FC236}">
                    <a16:creationId xmlns:a16="http://schemas.microsoft.com/office/drawing/2014/main" id="{4D00EEAC-A27C-DFCB-C124-EB725D4819AD}"/>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41;p77">
                <a:extLst>
                  <a:ext uri="{FF2B5EF4-FFF2-40B4-BE49-F238E27FC236}">
                    <a16:creationId xmlns:a16="http://schemas.microsoft.com/office/drawing/2014/main" id="{328505EA-383C-6477-2B0C-5EA66A4A098B}"/>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1F511013-AD12-022C-7607-0081F42BD02D}"/>
              </a:ext>
            </a:extLst>
          </p:cNvPr>
          <p:cNvSpPr txBox="1"/>
          <p:nvPr/>
        </p:nvSpPr>
        <p:spPr>
          <a:xfrm>
            <a:off x="0" y="4835723"/>
            <a:ext cx="2297424" cy="307777"/>
          </a:xfrm>
          <a:prstGeom prst="rect">
            <a:avLst/>
          </a:prstGeom>
          <a:noFill/>
        </p:spPr>
        <p:txBody>
          <a:bodyPr wrap="none" rtlCol="0">
            <a:spAutoFit/>
          </a:bodyPr>
          <a:lstStyle/>
          <a:p>
            <a:r>
              <a:rPr lang="en-US" i="1" err="1">
                <a:solidFill>
                  <a:schemeClr val="bg1">
                    <a:lumMod val="10000"/>
                  </a:schemeClr>
                </a:solidFill>
                <a:latin typeface="Montserrat" panose="00000500000000000000" pitchFamily="2" charset="0"/>
              </a:rPr>
              <a:t>Nguồn</a:t>
            </a:r>
            <a:r>
              <a:rPr lang="en-US" i="1">
                <a:solidFill>
                  <a:schemeClr val="bg1">
                    <a:lumMod val="10000"/>
                  </a:schemeClr>
                </a:solidFill>
                <a:latin typeface="Montserrat" panose="00000500000000000000" pitchFamily="2" charset="0"/>
              </a:rPr>
              <a:t>: WHO; visme.co.</a:t>
            </a:r>
          </a:p>
        </p:txBody>
      </p:sp>
      <p:grpSp>
        <p:nvGrpSpPr>
          <p:cNvPr id="36" name="Google Shape;5441;p74">
            <a:extLst>
              <a:ext uri="{FF2B5EF4-FFF2-40B4-BE49-F238E27FC236}">
                <a16:creationId xmlns:a16="http://schemas.microsoft.com/office/drawing/2014/main" id="{BD76F874-FAD5-533F-DD59-E5B2969121E5}"/>
              </a:ext>
            </a:extLst>
          </p:cNvPr>
          <p:cNvGrpSpPr/>
          <p:nvPr/>
        </p:nvGrpSpPr>
        <p:grpSpPr>
          <a:xfrm>
            <a:off x="2557113" y="3757327"/>
            <a:ext cx="521117" cy="521117"/>
            <a:chOff x="3271200" y="1435075"/>
            <a:chExt cx="481825" cy="481825"/>
          </a:xfrm>
          <a:solidFill>
            <a:schemeClr val="bg2"/>
          </a:solidFill>
        </p:grpSpPr>
        <p:sp>
          <p:nvSpPr>
            <p:cNvPr id="37" name="Google Shape;5442;p74">
              <a:extLst>
                <a:ext uri="{FF2B5EF4-FFF2-40B4-BE49-F238E27FC236}">
                  <a16:creationId xmlns:a16="http://schemas.microsoft.com/office/drawing/2014/main" id="{27BF1EB9-1B70-80B4-5851-3E7F1D744E3F}"/>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5443;p74">
              <a:extLst>
                <a:ext uri="{FF2B5EF4-FFF2-40B4-BE49-F238E27FC236}">
                  <a16:creationId xmlns:a16="http://schemas.microsoft.com/office/drawing/2014/main" id="{24DF9383-3F95-19BC-601B-4D6ACF638C3C}"/>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 name="TextBox 41">
            <a:extLst>
              <a:ext uri="{FF2B5EF4-FFF2-40B4-BE49-F238E27FC236}">
                <a16:creationId xmlns:a16="http://schemas.microsoft.com/office/drawing/2014/main" id="{68214745-B5BC-C31D-8B43-27D3660FB657}"/>
              </a:ext>
            </a:extLst>
          </p:cNvPr>
          <p:cNvSpPr txBox="1"/>
          <p:nvPr/>
        </p:nvSpPr>
        <p:spPr>
          <a:xfrm>
            <a:off x="3612657" y="3713633"/>
            <a:ext cx="4116833" cy="615553"/>
          </a:xfrm>
          <a:prstGeom prst="rect">
            <a:avLst/>
          </a:prstGeom>
          <a:noFill/>
        </p:spPr>
        <p:txBody>
          <a:bodyPr wrap="none" rtlCol="0">
            <a:spAutoFit/>
          </a:bodyPr>
          <a:lstStyle/>
          <a:p>
            <a:r>
              <a:rPr lang="en-US" sz="2000" b="1" err="1">
                <a:solidFill>
                  <a:schemeClr val="accent2"/>
                </a:solidFill>
                <a:latin typeface="Montserrat" panose="00000500000000000000" pitchFamily="2" charset="0"/>
              </a:rPr>
              <a:t>Mỗi</a:t>
            </a:r>
            <a:r>
              <a:rPr lang="en-US" sz="2000" b="1">
                <a:solidFill>
                  <a:schemeClr val="accent2"/>
                </a:solidFill>
                <a:latin typeface="Montserrat" panose="00000500000000000000" pitchFamily="2" charset="0"/>
              </a:rPr>
              <a:t> 2 </a:t>
            </a:r>
            <a:r>
              <a:rPr lang="en-US" sz="2000" b="1" err="1">
                <a:solidFill>
                  <a:schemeClr val="accent2"/>
                </a:solidFill>
                <a:latin typeface="Montserrat" panose="00000500000000000000" pitchFamily="2" charset="0"/>
              </a:rPr>
              <a:t>phút</a:t>
            </a:r>
            <a:endParaRPr lang="en-US" sz="2000" b="1">
              <a:solidFill>
                <a:schemeClr val="accent2"/>
              </a:solidFill>
              <a:latin typeface="Montserrat" panose="00000500000000000000" pitchFamily="2" charset="0"/>
            </a:endParaRPr>
          </a:p>
          <a:p>
            <a:r>
              <a:rPr lang="en-US" err="1">
                <a:solidFill>
                  <a:schemeClr val="accent2"/>
                </a:solidFill>
                <a:latin typeface="Montserrat" panose="00000500000000000000" pitchFamily="2" charset="0"/>
              </a:rPr>
              <a:t>sẽ</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có</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thêm</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một</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người</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bệnh</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được</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phát</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hiện</a:t>
            </a:r>
            <a:endParaRPr lang="en-US">
              <a:solidFill>
                <a:schemeClr val="accent2"/>
              </a:solidFill>
              <a:latin typeface="Montserrat" panose="00000500000000000000" pitchFamily="2" charset="0"/>
            </a:endParaRPr>
          </a:p>
        </p:txBody>
      </p:sp>
      <p:sp>
        <p:nvSpPr>
          <p:cNvPr id="43" name="TextBox 42">
            <a:extLst>
              <a:ext uri="{FF2B5EF4-FFF2-40B4-BE49-F238E27FC236}">
                <a16:creationId xmlns:a16="http://schemas.microsoft.com/office/drawing/2014/main" id="{4EC37183-34B7-F46B-B1D6-8E0BDCB71F23}"/>
              </a:ext>
            </a:extLst>
          </p:cNvPr>
          <p:cNvSpPr txBox="1"/>
          <p:nvPr/>
        </p:nvSpPr>
        <p:spPr>
          <a:xfrm>
            <a:off x="3612657" y="2769794"/>
            <a:ext cx="3754554" cy="615553"/>
          </a:xfrm>
          <a:prstGeom prst="rect">
            <a:avLst/>
          </a:prstGeom>
          <a:noFill/>
        </p:spPr>
        <p:txBody>
          <a:bodyPr wrap="none" rtlCol="0">
            <a:spAutoFit/>
          </a:bodyPr>
          <a:lstStyle/>
          <a:p>
            <a:r>
              <a:rPr lang="en-US" sz="2000" b="1">
                <a:solidFill>
                  <a:schemeClr val="bg2"/>
                </a:solidFill>
                <a:latin typeface="Montserrat" panose="00000500000000000000" pitchFamily="2" charset="0"/>
              </a:rPr>
              <a:t>2.3 </a:t>
            </a:r>
            <a:r>
              <a:rPr lang="en-US" sz="2000" b="1" err="1">
                <a:solidFill>
                  <a:schemeClr val="bg2"/>
                </a:solidFill>
                <a:latin typeface="Montserrat" panose="00000500000000000000" pitchFamily="2" charset="0"/>
              </a:rPr>
              <a:t>triệu</a:t>
            </a:r>
            <a:r>
              <a:rPr lang="en-US" sz="2000" b="1">
                <a:solidFill>
                  <a:schemeClr val="bg2"/>
                </a:solidFill>
                <a:latin typeface="Montserrat" panose="00000500000000000000" pitchFamily="2" charset="0"/>
              </a:rPr>
              <a:t> </a:t>
            </a:r>
            <a:r>
              <a:rPr lang="en-US" sz="2000" b="1" err="1">
                <a:solidFill>
                  <a:schemeClr val="bg2"/>
                </a:solidFill>
                <a:latin typeface="Montserrat" panose="00000500000000000000" pitchFamily="2" charset="0"/>
              </a:rPr>
              <a:t>người</a:t>
            </a:r>
            <a:endParaRPr lang="en-US" sz="2000" b="1">
              <a:solidFill>
                <a:schemeClr val="bg2"/>
              </a:solidFill>
              <a:latin typeface="Montserrat" panose="00000500000000000000" pitchFamily="2" charset="0"/>
            </a:endParaRPr>
          </a:p>
          <a:p>
            <a:r>
              <a:rPr lang="en-US" err="1">
                <a:solidFill>
                  <a:schemeClr val="bg2"/>
                </a:solidFill>
                <a:latin typeface="Montserrat" panose="00000500000000000000" pitchFamily="2" charset="0"/>
              </a:rPr>
              <a:t>mắc</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bệnh</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trên</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thế</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giới</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trong</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năm</a:t>
            </a:r>
            <a:r>
              <a:rPr lang="en-US">
                <a:solidFill>
                  <a:schemeClr val="bg2"/>
                </a:solidFill>
                <a:latin typeface="Montserrat" panose="00000500000000000000" pitchFamily="2" charset="0"/>
              </a:rPr>
              <a:t> 2020</a:t>
            </a:r>
          </a:p>
        </p:txBody>
      </p:sp>
      <p:sp>
        <p:nvSpPr>
          <p:cNvPr id="44" name="TextBox 43">
            <a:extLst>
              <a:ext uri="{FF2B5EF4-FFF2-40B4-BE49-F238E27FC236}">
                <a16:creationId xmlns:a16="http://schemas.microsoft.com/office/drawing/2014/main" id="{543D6E54-B436-F30B-5291-063DC423A0CE}"/>
              </a:ext>
            </a:extLst>
          </p:cNvPr>
          <p:cNvSpPr txBox="1"/>
          <p:nvPr/>
        </p:nvSpPr>
        <p:spPr>
          <a:xfrm>
            <a:off x="3612657" y="1660332"/>
            <a:ext cx="3542958" cy="707886"/>
          </a:xfrm>
          <a:prstGeom prst="rect">
            <a:avLst/>
          </a:prstGeom>
          <a:noFill/>
        </p:spPr>
        <p:txBody>
          <a:bodyPr wrap="none" rtlCol="0">
            <a:spAutoFit/>
          </a:bodyPr>
          <a:lstStyle/>
          <a:p>
            <a:r>
              <a:rPr lang="en-US">
                <a:solidFill>
                  <a:schemeClr val="accent2"/>
                </a:solidFill>
                <a:latin typeface="Montserrat" panose="00000500000000000000" pitchFamily="2" charset="0"/>
              </a:rPr>
              <a:t>Trong</a:t>
            </a:r>
            <a:r>
              <a:rPr lang="en-US" sz="2000" b="1">
                <a:solidFill>
                  <a:schemeClr val="accent2"/>
                </a:solidFill>
                <a:latin typeface="Montserrat" panose="00000500000000000000" pitchFamily="2" charset="0"/>
              </a:rPr>
              <a:t> 8 </a:t>
            </a:r>
            <a:r>
              <a:rPr lang="en-US" sz="2000" b="1" err="1">
                <a:solidFill>
                  <a:schemeClr val="accent2"/>
                </a:solidFill>
                <a:latin typeface="Montserrat" panose="00000500000000000000" pitchFamily="2" charset="0"/>
              </a:rPr>
              <a:t>phụ</a:t>
            </a:r>
            <a:r>
              <a:rPr lang="en-US" sz="2000" b="1">
                <a:solidFill>
                  <a:schemeClr val="accent2"/>
                </a:solidFill>
                <a:latin typeface="Montserrat" panose="00000500000000000000" pitchFamily="2" charset="0"/>
              </a:rPr>
              <a:t> </a:t>
            </a:r>
            <a:r>
              <a:rPr lang="en-US" sz="2000" b="1" err="1">
                <a:solidFill>
                  <a:schemeClr val="accent2"/>
                </a:solidFill>
                <a:latin typeface="Montserrat" panose="00000500000000000000" pitchFamily="2" charset="0"/>
              </a:rPr>
              <a:t>nữ</a:t>
            </a:r>
            <a:endParaRPr lang="en-US" sz="2000" b="1">
              <a:solidFill>
                <a:schemeClr val="accent2"/>
              </a:solidFill>
              <a:latin typeface="Montserrat" panose="00000500000000000000" pitchFamily="2" charset="0"/>
            </a:endParaRPr>
          </a:p>
          <a:p>
            <a:r>
              <a:rPr lang="en-US" err="1">
                <a:solidFill>
                  <a:schemeClr val="accent2"/>
                </a:solidFill>
                <a:latin typeface="Montserrat" panose="00000500000000000000" pitchFamily="2" charset="0"/>
              </a:rPr>
              <a:t>có</a:t>
            </a:r>
            <a:r>
              <a:rPr lang="en-US">
                <a:solidFill>
                  <a:schemeClr val="accent2"/>
                </a:solidFill>
                <a:latin typeface="Montserrat" panose="00000500000000000000" pitchFamily="2" charset="0"/>
              </a:rPr>
              <a:t> </a:t>
            </a:r>
            <a:r>
              <a:rPr lang="en-US" sz="2000" b="1">
                <a:solidFill>
                  <a:schemeClr val="accent2"/>
                </a:solidFill>
                <a:latin typeface="Montserrat" panose="00000500000000000000" pitchFamily="2" charset="0"/>
              </a:rPr>
              <a:t>1 </a:t>
            </a:r>
            <a:r>
              <a:rPr lang="en-US" sz="2000" b="1" err="1">
                <a:solidFill>
                  <a:schemeClr val="accent2"/>
                </a:solidFill>
                <a:latin typeface="Montserrat" panose="00000500000000000000" pitchFamily="2" charset="0"/>
              </a:rPr>
              <a:t>người</a:t>
            </a:r>
            <a:r>
              <a:rPr lang="en-US" sz="2000" b="1">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mắc</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ung</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thư</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vú</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tại</a:t>
            </a:r>
            <a:r>
              <a:rPr lang="en-US">
                <a:solidFill>
                  <a:schemeClr val="accent2"/>
                </a:solidFill>
                <a:latin typeface="Montserrat" panose="00000500000000000000" pitchFamily="2" charset="0"/>
              </a:rPr>
              <a:t> </a:t>
            </a:r>
            <a:r>
              <a:rPr lang="en-US" err="1">
                <a:solidFill>
                  <a:schemeClr val="accent2"/>
                </a:solidFill>
                <a:latin typeface="Montserrat" panose="00000500000000000000" pitchFamily="2" charset="0"/>
              </a:rPr>
              <a:t>Mỹ</a:t>
            </a:r>
            <a:endParaRPr lang="en-US">
              <a:solidFill>
                <a:schemeClr val="accent2"/>
              </a:solidFill>
              <a:latin typeface="Montserrat" panose="00000500000000000000" pitchFamily="2" charset="0"/>
            </a:endParaRPr>
          </a:p>
        </p:txBody>
      </p:sp>
      <p:grpSp>
        <p:nvGrpSpPr>
          <p:cNvPr id="45" name="Google Shape;6054;p75">
            <a:extLst>
              <a:ext uri="{FF2B5EF4-FFF2-40B4-BE49-F238E27FC236}">
                <a16:creationId xmlns:a16="http://schemas.microsoft.com/office/drawing/2014/main" id="{5FB695F1-7791-1A4D-AC12-1C514437E4B6}"/>
              </a:ext>
            </a:extLst>
          </p:cNvPr>
          <p:cNvGrpSpPr/>
          <p:nvPr/>
        </p:nvGrpSpPr>
        <p:grpSpPr>
          <a:xfrm>
            <a:off x="2578383" y="2832132"/>
            <a:ext cx="445086" cy="492491"/>
            <a:chOff x="-25445525" y="3175900"/>
            <a:chExt cx="267825" cy="296350"/>
          </a:xfrm>
          <a:solidFill>
            <a:schemeClr val="accent2"/>
          </a:solidFill>
        </p:grpSpPr>
        <p:sp>
          <p:nvSpPr>
            <p:cNvPr id="46" name="Google Shape;6055;p75">
              <a:extLst>
                <a:ext uri="{FF2B5EF4-FFF2-40B4-BE49-F238E27FC236}">
                  <a16:creationId xmlns:a16="http://schemas.microsoft.com/office/drawing/2014/main" id="{7DF6846E-24D3-D91F-1568-6E1D7A005C50}"/>
                </a:ext>
              </a:extLst>
            </p:cNvPr>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56;p75">
              <a:extLst>
                <a:ext uri="{FF2B5EF4-FFF2-40B4-BE49-F238E27FC236}">
                  <a16:creationId xmlns:a16="http://schemas.microsoft.com/office/drawing/2014/main" id="{B8663BEE-36A6-C5E2-7E7D-18502155F410}"/>
                </a:ext>
              </a:extLst>
            </p:cNvPr>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57;p75">
              <a:extLst>
                <a:ext uri="{FF2B5EF4-FFF2-40B4-BE49-F238E27FC236}">
                  <a16:creationId xmlns:a16="http://schemas.microsoft.com/office/drawing/2014/main" id="{B116F907-5B0A-5D4A-46AD-B63B81144D27}"/>
                </a:ext>
              </a:extLst>
            </p:cNvPr>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Slide Number Placeholder 26">
            <a:extLst>
              <a:ext uri="{FF2B5EF4-FFF2-40B4-BE49-F238E27FC236}">
                <a16:creationId xmlns:a16="http://schemas.microsoft.com/office/drawing/2014/main" id="{C4193D27-715F-1EC4-19FC-6BD1DF7A9239}"/>
              </a:ext>
            </a:extLst>
          </p:cNvPr>
          <p:cNvSpPr>
            <a:spLocks noGrp="1"/>
          </p:cNvSpPr>
          <p:nvPr>
            <p:ph type="sldNum" sz="quarter" idx="16"/>
          </p:nvPr>
        </p:nvSpPr>
        <p:spPr/>
        <p:txBody>
          <a:bodyPr/>
          <a:lstStyle/>
          <a:p>
            <a:fld id="{E799917D-C393-4154-A33B-00DAE610A4FD}" type="slidenum">
              <a:rPr lang="en-US" smtClean="0"/>
              <a:pPr/>
              <a:t>6</a:t>
            </a:fld>
            <a:endParaRPr lang="en-US"/>
          </a:p>
        </p:txBody>
      </p:sp>
    </p:spTree>
    <p:extLst>
      <p:ext uri="{BB962C8B-B14F-4D97-AF65-F5344CB8AC3E}">
        <p14:creationId xmlns:p14="http://schemas.microsoft.com/office/powerpoint/2010/main" val="3105289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62143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bài</a:t>
            </a:r>
            <a:r>
              <a:rPr lang="en"/>
              <a:t> </a:t>
            </a:r>
            <a:r>
              <a:rPr lang="en" err="1"/>
              <a:t>báo</a:t>
            </a:r>
            <a:r>
              <a:rPr lang="en"/>
              <a:t>)</a:t>
            </a:r>
            <a:endParaRPr/>
          </a:p>
        </p:txBody>
      </p:sp>
      <p:pic>
        <p:nvPicPr>
          <p:cNvPr id="4" name="Picture 3" descr="Diagram, engineering drawing&#10;&#10;Description automatically generated">
            <a:extLst>
              <a:ext uri="{FF2B5EF4-FFF2-40B4-BE49-F238E27FC236}">
                <a16:creationId xmlns:a16="http://schemas.microsoft.com/office/drawing/2014/main" id="{603173D7-4AF4-8DE3-6F0C-8C635CB177FE}"/>
              </a:ext>
            </a:extLst>
          </p:cNvPr>
          <p:cNvPicPr>
            <a:picLocks noChangeAspect="1"/>
          </p:cNvPicPr>
          <p:nvPr/>
        </p:nvPicPr>
        <p:blipFill>
          <a:blip r:embed="rId3"/>
          <a:stretch>
            <a:fillRect/>
          </a:stretch>
        </p:blipFill>
        <p:spPr>
          <a:xfrm>
            <a:off x="1507456" y="1311614"/>
            <a:ext cx="6307111" cy="3579420"/>
          </a:xfrm>
          <a:prstGeom prst="rect">
            <a:avLst/>
          </a:prstGeom>
        </p:spPr>
      </p:pic>
      <p:sp>
        <p:nvSpPr>
          <p:cNvPr id="2" name="Slide Number Placeholder 1">
            <a:extLst>
              <a:ext uri="{FF2B5EF4-FFF2-40B4-BE49-F238E27FC236}">
                <a16:creationId xmlns:a16="http://schemas.microsoft.com/office/drawing/2014/main" id="{5AE14FE7-88C0-337A-87BE-1584D979F31B}"/>
              </a:ext>
            </a:extLst>
          </p:cNvPr>
          <p:cNvSpPr>
            <a:spLocks noGrp="1"/>
          </p:cNvSpPr>
          <p:nvPr>
            <p:ph type="sldNum" sz="quarter" idx="16"/>
          </p:nvPr>
        </p:nvSpPr>
        <p:spPr/>
        <p:txBody>
          <a:bodyPr/>
          <a:lstStyle/>
          <a:p>
            <a:fld id="{E799917D-C393-4154-A33B-00DAE610A4FD}" type="slidenum">
              <a:rPr lang="en-US" smtClean="0"/>
              <a:pPr/>
              <a:t>60</a:t>
            </a:fld>
            <a:endParaRPr lang="en-US"/>
          </a:p>
        </p:txBody>
      </p:sp>
    </p:spTree>
    <p:extLst>
      <p:ext uri="{BB962C8B-B14F-4D97-AF65-F5344CB8AC3E}">
        <p14:creationId xmlns:p14="http://schemas.microsoft.com/office/powerpoint/2010/main" val="2133353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62143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bài</a:t>
            </a:r>
            <a:r>
              <a:rPr lang="en"/>
              <a:t> </a:t>
            </a:r>
            <a:r>
              <a:rPr lang="en" err="1"/>
              <a:t>báo</a:t>
            </a:r>
            <a:r>
              <a:rPr lang="en"/>
              <a:t>)</a:t>
            </a:r>
            <a:endParaRPr/>
          </a:p>
        </p:txBody>
      </p:sp>
      <p:pic>
        <p:nvPicPr>
          <p:cNvPr id="5" name="Picture 4" descr="Diagram, engineering drawing&#10;&#10;Description automatically generated">
            <a:extLst>
              <a:ext uri="{FF2B5EF4-FFF2-40B4-BE49-F238E27FC236}">
                <a16:creationId xmlns:a16="http://schemas.microsoft.com/office/drawing/2014/main" id="{2F2B7AF3-2767-E02F-8D44-799E72E5228F}"/>
              </a:ext>
            </a:extLst>
          </p:cNvPr>
          <p:cNvPicPr>
            <a:picLocks noChangeAspect="1"/>
          </p:cNvPicPr>
          <p:nvPr/>
        </p:nvPicPr>
        <p:blipFill>
          <a:blip r:embed="rId3"/>
          <a:stretch>
            <a:fillRect/>
          </a:stretch>
        </p:blipFill>
        <p:spPr>
          <a:xfrm>
            <a:off x="1487773" y="1342053"/>
            <a:ext cx="6561944" cy="3535458"/>
          </a:xfrm>
          <a:prstGeom prst="rect">
            <a:avLst/>
          </a:prstGeom>
        </p:spPr>
      </p:pic>
      <p:sp>
        <p:nvSpPr>
          <p:cNvPr id="2" name="Slide Number Placeholder 1">
            <a:extLst>
              <a:ext uri="{FF2B5EF4-FFF2-40B4-BE49-F238E27FC236}">
                <a16:creationId xmlns:a16="http://schemas.microsoft.com/office/drawing/2014/main" id="{9FC22E45-B2D9-F7F4-F72D-3D157FE2004B}"/>
              </a:ext>
            </a:extLst>
          </p:cNvPr>
          <p:cNvSpPr>
            <a:spLocks noGrp="1"/>
          </p:cNvSpPr>
          <p:nvPr>
            <p:ph type="sldNum" sz="quarter" idx="16"/>
          </p:nvPr>
        </p:nvSpPr>
        <p:spPr/>
        <p:txBody>
          <a:bodyPr/>
          <a:lstStyle/>
          <a:p>
            <a:fld id="{E799917D-C393-4154-A33B-00DAE610A4FD}" type="slidenum">
              <a:rPr lang="en-US" smtClean="0"/>
              <a:pPr/>
              <a:t>61</a:t>
            </a:fld>
            <a:endParaRPr lang="en-US"/>
          </a:p>
        </p:txBody>
      </p:sp>
    </p:spTree>
    <p:extLst>
      <p:ext uri="{BB962C8B-B14F-4D97-AF65-F5344CB8AC3E}">
        <p14:creationId xmlns:p14="http://schemas.microsoft.com/office/powerpoint/2010/main" val="2316075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40000" y="368825"/>
            <a:ext cx="62143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bài</a:t>
            </a:r>
            <a:r>
              <a:rPr lang="en"/>
              <a:t> </a:t>
            </a:r>
            <a:r>
              <a:rPr lang="en" err="1"/>
              <a:t>báo</a:t>
            </a:r>
            <a:r>
              <a:rPr lang="en"/>
              <a:t>)</a:t>
            </a:r>
            <a:endParaRPr/>
          </a:p>
        </p:txBody>
      </p:sp>
      <p:pic>
        <p:nvPicPr>
          <p:cNvPr id="4" name="Picture 3" descr="Diagram, engineering drawing&#10;&#10;Description automatically generated">
            <a:extLst>
              <a:ext uri="{FF2B5EF4-FFF2-40B4-BE49-F238E27FC236}">
                <a16:creationId xmlns:a16="http://schemas.microsoft.com/office/drawing/2014/main" id="{B8607952-9051-7DA4-80B3-BF8620EC5EBE}"/>
              </a:ext>
            </a:extLst>
          </p:cNvPr>
          <p:cNvPicPr>
            <a:picLocks noChangeAspect="1"/>
          </p:cNvPicPr>
          <p:nvPr/>
        </p:nvPicPr>
        <p:blipFill>
          <a:blip r:embed="rId3"/>
          <a:stretch>
            <a:fillRect/>
          </a:stretch>
        </p:blipFill>
        <p:spPr>
          <a:xfrm>
            <a:off x="1397832" y="1274163"/>
            <a:ext cx="6546985" cy="3567967"/>
          </a:xfrm>
          <a:prstGeom prst="rect">
            <a:avLst/>
          </a:prstGeom>
        </p:spPr>
      </p:pic>
      <p:sp>
        <p:nvSpPr>
          <p:cNvPr id="2" name="Slide Number Placeholder 1">
            <a:extLst>
              <a:ext uri="{FF2B5EF4-FFF2-40B4-BE49-F238E27FC236}">
                <a16:creationId xmlns:a16="http://schemas.microsoft.com/office/drawing/2014/main" id="{3DEC58E1-45CD-3466-D327-884BB758693B}"/>
              </a:ext>
            </a:extLst>
          </p:cNvPr>
          <p:cNvSpPr>
            <a:spLocks noGrp="1"/>
          </p:cNvSpPr>
          <p:nvPr>
            <p:ph type="sldNum" sz="quarter" idx="16"/>
          </p:nvPr>
        </p:nvSpPr>
        <p:spPr/>
        <p:txBody>
          <a:bodyPr/>
          <a:lstStyle/>
          <a:p>
            <a:fld id="{E799917D-C393-4154-A33B-00DAE610A4FD}" type="slidenum">
              <a:rPr lang="en-US" smtClean="0"/>
              <a:pPr/>
              <a:t>62</a:t>
            </a:fld>
            <a:endParaRPr lang="en-US"/>
          </a:p>
        </p:txBody>
      </p:sp>
    </p:spTree>
    <p:extLst>
      <p:ext uri="{BB962C8B-B14F-4D97-AF65-F5344CB8AC3E}">
        <p14:creationId xmlns:p14="http://schemas.microsoft.com/office/powerpoint/2010/main" val="3653768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5" name="TextBox 4">
            <a:extLst>
              <a:ext uri="{FF2B5EF4-FFF2-40B4-BE49-F238E27FC236}">
                <a16:creationId xmlns:a16="http://schemas.microsoft.com/office/drawing/2014/main" id="{475DC7D3-1286-4EE6-8021-D79FCFF95606}"/>
              </a:ext>
            </a:extLst>
          </p:cNvPr>
          <p:cNvSpPr txBox="1"/>
          <p:nvPr/>
        </p:nvSpPr>
        <p:spPr>
          <a:xfrm>
            <a:off x="539998" y="1263616"/>
            <a:ext cx="3296021" cy="1764073"/>
          </a:xfrm>
          <a:prstGeom prst="rect">
            <a:avLst/>
          </a:prstGeom>
          <a:noFill/>
        </p:spPr>
        <p:txBody>
          <a:bodyPr wrap="square">
            <a:spAutoFit/>
          </a:bodyPr>
          <a:lstStyle/>
          <a:p>
            <a:pPr indent="457200" algn="l">
              <a:lnSpc>
                <a:spcPct val="150000"/>
              </a:lnSpc>
              <a:spcAft>
                <a:spcPts val="800"/>
              </a:spcAft>
            </a:pPr>
            <a:r>
              <a:rPr lang="en-US" sz="1600">
                <a:solidFill>
                  <a:schemeClr val="bg2"/>
                </a:solidFill>
                <a:effectLst/>
                <a:latin typeface="Montserrat" panose="00000500000000000000" pitchFamily="2" charset="0"/>
                <a:ea typeface="Calibri" panose="020F0502020204030204" pitchFamily="34" charset="0"/>
                <a:cs typeface="Arial" panose="020B0604020202020204" pitchFamily="34" charset="0"/>
              </a:rPr>
              <a:t>Bảng 3: </a:t>
            </a:r>
            <a:r>
              <a:rPr lang="en-US" sz="1400">
                <a:solidFill>
                  <a:schemeClr val="bg2"/>
                </a:solidFill>
                <a:effectLst/>
                <a:latin typeface="Montserrat" panose="00000500000000000000" pitchFamily="2" charset="0"/>
                <a:ea typeface="Calibri" panose="020F0502020204030204" pitchFamily="34" charset="0"/>
                <a:cs typeface="Arial" panose="020B0604020202020204" pitchFamily="34" charset="0"/>
              </a:rPr>
              <a:t>Phân tích hiệu suất phân loại hình ảnh mô bệnh học bằng cách sử dụng Mạng được đào tạo trước tinh</a:t>
            </a:r>
            <a:r>
              <a:rPr lang="en-US" sz="16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400">
                <a:solidFill>
                  <a:schemeClr val="bg2"/>
                </a:solidFill>
                <a:effectLst/>
                <a:latin typeface="Montserrat" panose="00000500000000000000" pitchFamily="2" charset="0"/>
                <a:ea typeface="Calibri" panose="020F0502020204030204" pitchFamily="34" charset="0"/>
                <a:cs typeface="Arial" panose="020B0604020202020204" pitchFamily="34" charset="0"/>
              </a:rPr>
              <a:t>chỉnh (VGG16, VGG19 và ResNet50).</a:t>
            </a:r>
            <a:endParaRPr lang="en-US" sz="1600">
              <a:solidFill>
                <a:schemeClr val="bg2"/>
              </a:solidFill>
              <a:effectLst/>
              <a:latin typeface="Montserrat" panose="00000500000000000000" pitchFamily="2"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91D7-4437-A55B-2E8E-2D7A02B1BAA9}"/>
              </a:ext>
            </a:extLst>
          </p:cNvPr>
          <p:cNvSpPr txBox="1"/>
          <p:nvPr/>
        </p:nvSpPr>
        <p:spPr>
          <a:xfrm>
            <a:off x="255748" y="3601844"/>
            <a:ext cx="3498495" cy="1025409"/>
          </a:xfrm>
          <a:prstGeom prst="rect">
            <a:avLst/>
          </a:prstGeom>
          <a:noFill/>
        </p:spPr>
        <p:txBody>
          <a:bodyPr wrap="square">
            <a:spAutoFit/>
          </a:bodyPr>
          <a:lstStyle/>
          <a:p>
            <a:pPr>
              <a:lnSpc>
                <a:spcPct val="150000"/>
              </a:lnSpc>
            </a:pPr>
            <a:r>
              <a:rPr lang="en-US" sz="1400">
                <a:solidFill>
                  <a:schemeClr val="bg2"/>
                </a:solidFill>
                <a:effectLst/>
                <a:latin typeface="Montserrat" panose="00000500000000000000" pitchFamily="2" charset="0"/>
                <a:ea typeface="Calibri" panose="020F0502020204030204" pitchFamily="34" charset="0"/>
                <a:cs typeface="Arial" panose="020B0604020202020204" pitchFamily="34" charset="0"/>
              </a:rPr>
              <a:t>	ResNet50 vượt trội nhất so với 3 kiến trúc với độ chính xác khá cao (94.20%)</a:t>
            </a:r>
            <a:endParaRPr lang="en-US">
              <a:solidFill>
                <a:schemeClr val="bg2"/>
              </a:solidFill>
              <a:latin typeface="Montserrat" panose="00000500000000000000" pitchFamily="2" charset="0"/>
            </a:endParaRPr>
          </a:p>
        </p:txBody>
      </p:sp>
      <p:sp>
        <p:nvSpPr>
          <p:cNvPr id="8" name="Google Shape;997;p68">
            <a:extLst>
              <a:ext uri="{FF2B5EF4-FFF2-40B4-BE49-F238E27FC236}">
                <a16:creationId xmlns:a16="http://schemas.microsoft.com/office/drawing/2014/main" id="{52DB9FB3-3586-5A55-BB45-D21BFCB7F15D}"/>
              </a:ext>
            </a:extLst>
          </p:cNvPr>
          <p:cNvSpPr/>
          <p:nvPr/>
        </p:nvSpPr>
        <p:spPr>
          <a:xfrm>
            <a:off x="539999" y="3323805"/>
            <a:ext cx="596574" cy="556079"/>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8930AAD-71AD-C1FF-04EB-9CDA8876D22C}"/>
              </a:ext>
            </a:extLst>
          </p:cNvPr>
          <p:cNvSpPr>
            <a:spLocks noGrp="1"/>
          </p:cNvSpPr>
          <p:nvPr>
            <p:ph type="sldNum" sz="quarter" idx="16"/>
          </p:nvPr>
        </p:nvSpPr>
        <p:spPr/>
        <p:txBody>
          <a:bodyPr/>
          <a:lstStyle/>
          <a:p>
            <a:fld id="{E799917D-C393-4154-A33B-00DAE610A4FD}" type="slidenum">
              <a:rPr lang="en-US" smtClean="0"/>
              <a:pPr/>
              <a:t>63</a:t>
            </a:fld>
            <a:endParaRPr lang="en-US"/>
          </a:p>
        </p:txBody>
      </p:sp>
      <p:pic>
        <p:nvPicPr>
          <p:cNvPr id="6" name="Picture 5">
            <a:extLst>
              <a:ext uri="{FF2B5EF4-FFF2-40B4-BE49-F238E27FC236}">
                <a16:creationId xmlns:a16="http://schemas.microsoft.com/office/drawing/2014/main" id="{3E8C65E3-9868-1FA0-A949-1B36BD7F1869}"/>
              </a:ext>
            </a:extLst>
          </p:cNvPr>
          <p:cNvPicPr>
            <a:picLocks noChangeAspect="1"/>
          </p:cNvPicPr>
          <p:nvPr/>
        </p:nvPicPr>
        <p:blipFill>
          <a:blip r:embed="rId3"/>
          <a:stretch>
            <a:fillRect/>
          </a:stretch>
        </p:blipFill>
        <p:spPr>
          <a:xfrm>
            <a:off x="3844788" y="1220182"/>
            <a:ext cx="4975362" cy="3535706"/>
          </a:xfrm>
          <a:prstGeom prst="rect">
            <a:avLst/>
          </a:prstGeom>
        </p:spPr>
      </p:pic>
    </p:spTree>
    <p:extLst>
      <p:ext uri="{BB962C8B-B14F-4D97-AF65-F5344CB8AC3E}">
        <p14:creationId xmlns:p14="http://schemas.microsoft.com/office/powerpoint/2010/main" val="3273802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5" name="TextBox 4">
            <a:extLst>
              <a:ext uri="{FF2B5EF4-FFF2-40B4-BE49-F238E27FC236}">
                <a16:creationId xmlns:a16="http://schemas.microsoft.com/office/drawing/2014/main" id="{475DC7D3-1286-4EE6-8021-D79FCFF95606}"/>
              </a:ext>
            </a:extLst>
          </p:cNvPr>
          <p:cNvSpPr txBox="1"/>
          <p:nvPr/>
        </p:nvSpPr>
        <p:spPr>
          <a:xfrm>
            <a:off x="4879565" y="1444711"/>
            <a:ext cx="2719959" cy="658706"/>
          </a:xfrm>
          <a:prstGeom prst="rect">
            <a:avLst/>
          </a:prstGeom>
          <a:noFill/>
        </p:spPr>
        <p:txBody>
          <a:bodyPr wrap="square">
            <a:spAutoFit/>
          </a:bodyPr>
          <a:lstStyle/>
          <a:p>
            <a:pPr indent="457200">
              <a:lnSpc>
                <a:spcPct val="150000"/>
              </a:lnSpc>
              <a:spcAft>
                <a:spcPts val="800"/>
              </a:spcAft>
            </a:pP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Ma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trận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nhầm</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lẫn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của</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tập</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Train-test 90 – 10%</a:t>
            </a:r>
          </a:p>
        </p:txBody>
      </p:sp>
      <p:pic>
        <p:nvPicPr>
          <p:cNvPr id="6" name="Picture 5" descr="Graphical user interface, application, Teams&#10;&#10;Description automatically generated">
            <a:extLst>
              <a:ext uri="{FF2B5EF4-FFF2-40B4-BE49-F238E27FC236}">
                <a16:creationId xmlns:a16="http://schemas.microsoft.com/office/drawing/2014/main" id="{ED1969EF-0EFD-6243-3FF5-FA7EA2FDEFE8}"/>
              </a:ext>
            </a:extLst>
          </p:cNvPr>
          <p:cNvPicPr>
            <a:picLocks noChangeAspect="1"/>
          </p:cNvPicPr>
          <p:nvPr/>
        </p:nvPicPr>
        <p:blipFill>
          <a:blip r:embed="rId3"/>
          <a:stretch>
            <a:fillRect/>
          </a:stretch>
        </p:blipFill>
        <p:spPr>
          <a:xfrm>
            <a:off x="323850" y="1169293"/>
            <a:ext cx="4200197" cy="1781046"/>
          </a:xfrm>
          <a:prstGeom prst="rect">
            <a:avLst/>
          </a:prstGeom>
        </p:spPr>
      </p:pic>
      <p:sp>
        <p:nvSpPr>
          <p:cNvPr id="2" name="Slide Number Placeholder 1">
            <a:extLst>
              <a:ext uri="{FF2B5EF4-FFF2-40B4-BE49-F238E27FC236}">
                <a16:creationId xmlns:a16="http://schemas.microsoft.com/office/drawing/2014/main" id="{DD377D11-BFB0-9AA8-F086-AB3F877ACE41}"/>
              </a:ext>
            </a:extLst>
          </p:cNvPr>
          <p:cNvSpPr>
            <a:spLocks noGrp="1"/>
          </p:cNvSpPr>
          <p:nvPr>
            <p:ph type="sldNum" sz="quarter" idx="16"/>
          </p:nvPr>
        </p:nvSpPr>
        <p:spPr/>
        <p:txBody>
          <a:bodyPr/>
          <a:lstStyle/>
          <a:p>
            <a:fld id="{E799917D-C393-4154-A33B-00DAE610A4FD}" type="slidenum">
              <a:rPr lang="en-US" smtClean="0"/>
              <a:pPr/>
              <a:t>64</a:t>
            </a:fld>
            <a:endParaRPr lang="en-US"/>
          </a:p>
        </p:txBody>
      </p:sp>
      <p:pic>
        <p:nvPicPr>
          <p:cNvPr id="7" name="Picture 6" descr="Chart, line chart&#10;&#10;Description automatically generated">
            <a:extLst>
              <a:ext uri="{FF2B5EF4-FFF2-40B4-BE49-F238E27FC236}">
                <a16:creationId xmlns:a16="http://schemas.microsoft.com/office/drawing/2014/main" id="{82C5D83D-780F-6DB8-9A34-1EF30FFCA6F3}"/>
              </a:ext>
            </a:extLst>
          </p:cNvPr>
          <p:cNvPicPr>
            <a:picLocks noChangeAspect="1"/>
          </p:cNvPicPr>
          <p:nvPr/>
        </p:nvPicPr>
        <p:blipFill>
          <a:blip r:embed="rId4"/>
          <a:stretch>
            <a:fillRect/>
          </a:stretch>
        </p:blipFill>
        <p:spPr>
          <a:xfrm>
            <a:off x="3035046" y="2917563"/>
            <a:ext cx="5943600" cy="1838325"/>
          </a:xfrm>
          <a:prstGeom prst="rect">
            <a:avLst/>
          </a:prstGeom>
        </p:spPr>
      </p:pic>
      <p:sp>
        <p:nvSpPr>
          <p:cNvPr id="8" name="TextBox 7">
            <a:extLst>
              <a:ext uri="{FF2B5EF4-FFF2-40B4-BE49-F238E27FC236}">
                <a16:creationId xmlns:a16="http://schemas.microsoft.com/office/drawing/2014/main" id="{57B8FD6C-C4CD-FDEB-67A7-BD9E781A3647}"/>
              </a:ext>
            </a:extLst>
          </p:cNvPr>
          <p:cNvSpPr txBox="1"/>
          <p:nvPr/>
        </p:nvSpPr>
        <p:spPr>
          <a:xfrm>
            <a:off x="664845" y="3461502"/>
            <a:ext cx="2029206" cy="1025409"/>
          </a:xfrm>
          <a:prstGeom prst="rect">
            <a:avLst/>
          </a:prstGeom>
          <a:noFill/>
        </p:spPr>
        <p:txBody>
          <a:bodyPr wrap="square">
            <a:spAutoFit/>
          </a:bodyPr>
          <a:lstStyle/>
          <a:p>
            <a:pPr>
              <a:lnSpc>
                <a:spcPct val="150000"/>
              </a:lnSpc>
            </a:pPr>
            <a:r>
              <a:rPr lang="en-US" err="1">
                <a:solidFill>
                  <a:schemeClr val="bg2"/>
                </a:solidFill>
                <a:latin typeface="Montserrat" panose="00000500000000000000" pitchFamily="2" charset="0"/>
              </a:rPr>
              <a:t>Biểu</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đồ</a:t>
            </a:r>
            <a:r>
              <a:rPr lang="en-US">
                <a:solidFill>
                  <a:schemeClr val="bg2"/>
                </a:solidFill>
                <a:latin typeface="Montserrat" panose="00000500000000000000" pitchFamily="2" charset="0"/>
              </a:rPr>
              <a:t> ROC-AUC </a:t>
            </a:r>
            <a:r>
              <a:rPr lang="en-US" err="1">
                <a:solidFill>
                  <a:schemeClr val="bg2"/>
                </a:solidFill>
                <a:latin typeface="Montserrat" panose="00000500000000000000" pitchFamily="2" charset="0"/>
              </a:rPr>
              <a:t>của</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tập</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dữ</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liệu</a:t>
            </a:r>
            <a:r>
              <a:rPr lang="en-US">
                <a:solidFill>
                  <a:schemeClr val="bg2"/>
                </a:solidFill>
                <a:latin typeface="Montserrat" panose="00000500000000000000" pitchFamily="2" charset="0"/>
              </a:rPr>
              <a:t> train-test 90 – 10%</a:t>
            </a:r>
          </a:p>
        </p:txBody>
      </p:sp>
    </p:spTree>
    <p:extLst>
      <p:ext uri="{BB962C8B-B14F-4D97-AF65-F5344CB8AC3E}">
        <p14:creationId xmlns:p14="http://schemas.microsoft.com/office/powerpoint/2010/main" val="2572693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5" name="TextBox 4">
            <a:extLst>
              <a:ext uri="{FF2B5EF4-FFF2-40B4-BE49-F238E27FC236}">
                <a16:creationId xmlns:a16="http://schemas.microsoft.com/office/drawing/2014/main" id="{475DC7D3-1286-4EE6-8021-D79FCFF95606}"/>
              </a:ext>
            </a:extLst>
          </p:cNvPr>
          <p:cNvSpPr txBox="1"/>
          <p:nvPr/>
        </p:nvSpPr>
        <p:spPr>
          <a:xfrm>
            <a:off x="4879565" y="1444711"/>
            <a:ext cx="2719959" cy="658706"/>
          </a:xfrm>
          <a:prstGeom prst="rect">
            <a:avLst/>
          </a:prstGeom>
          <a:noFill/>
        </p:spPr>
        <p:txBody>
          <a:bodyPr wrap="square">
            <a:spAutoFit/>
          </a:bodyPr>
          <a:lstStyle/>
          <a:p>
            <a:pPr indent="457200" algn="just">
              <a:lnSpc>
                <a:spcPct val="150000"/>
              </a:lnSpc>
              <a:spcAft>
                <a:spcPts val="800"/>
              </a:spcAft>
            </a:pP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Ma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trận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nhầm</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lẫn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của</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tập</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Train-test </a:t>
            </a:r>
            <a:r>
              <a:rPr lang="en-US" sz="1300">
                <a:solidFill>
                  <a:schemeClr val="bg2"/>
                </a:solidFill>
                <a:latin typeface="Montserrat" panose="00000500000000000000" pitchFamily="2" charset="0"/>
                <a:ea typeface="Calibri" panose="020F0502020204030204" pitchFamily="34" charset="0"/>
                <a:cs typeface="Arial" panose="020B0604020202020204" pitchFamily="34" charset="0"/>
              </a:rPr>
              <a:t>80 – 20%</a:t>
            </a:r>
            <a:endPar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D377D11-BFB0-9AA8-F086-AB3F877ACE41}"/>
              </a:ext>
            </a:extLst>
          </p:cNvPr>
          <p:cNvSpPr>
            <a:spLocks noGrp="1"/>
          </p:cNvSpPr>
          <p:nvPr>
            <p:ph type="sldNum" sz="quarter" idx="16"/>
          </p:nvPr>
        </p:nvSpPr>
        <p:spPr/>
        <p:txBody>
          <a:bodyPr/>
          <a:lstStyle/>
          <a:p>
            <a:fld id="{E799917D-C393-4154-A33B-00DAE610A4FD}" type="slidenum">
              <a:rPr lang="en-US" smtClean="0"/>
              <a:pPr/>
              <a:t>65</a:t>
            </a:fld>
            <a:endParaRPr lang="en-US"/>
          </a:p>
        </p:txBody>
      </p:sp>
      <p:sp>
        <p:nvSpPr>
          <p:cNvPr id="8" name="TextBox 7">
            <a:extLst>
              <a:ext uri="{FF2B5EF4-FFF2-40B4-BE49-F238E27FC236}">
                <a16:creationId xmlns:a16="http://schemas.microsoft.com/office/drawing/2014/main" id="{57B8FD6C-C4CD-FDEB-67A7-BD9E781A3647}"/>
              </a:ext>
            </a:extLst>
          </p:cNvPr>
          <p:cNvSpPr txBox="1"/>
          <p:nvPr/>
        </p:nvSpPr>
        <p:spPr>
          <a:xfrm>
            <a:off x="664845" y="3604875"/>
            <a:ext cx="2029206" cy="1025409"/>
          </a:xfrm>
          <a:prstGeom prst="rect">
            <a:avLst/>
          </a:prstGeom>
          <a:noFill/>
        </p:spPr>
        <p:txBody>
          <a:bodyPr wrap="square">
            <a:spAutoFit/>
          </a:bodyPr>
          <a:lstStyle/>
          <a:p>
            <a:pPr>
              <a:lnSpc>
                <a:spcPct val="150000"/>
              </a:lnSpc>
            </a:pPr>
            <a:r>
              <a:rPr lang="en-US" err="1">
                <a:solidFill>
                  <a:schemeClr val="bg2"/>
                </a:solidFill>
                <a:latin typeface="Montserrat" panose="00000500000000000000" pitchFamily="2" charset="0"/>
              </a:rPr>
              <a:t>Biểu</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đồ</a:t>
            </a:r>
            <a:r>
              <a:rPr lang="en-US">
                <a:solidFill>
                  <a:schemeClr val="bg2"/>
                </a:solidFill>
                <a:latin typeface="Montserrat" panose="00000500000000000000" pitchFamily="2" charset="0"/>
              </a:rPr>
              <a:t> ROC-AUC </a:t>
            </a:r>
            <a:r>
              <a:rPr lang="en-US" err="1">
                <a:solidFill>
                  <a:schemeClr val="bg2"/>
                </a:solidFill>
                <a:latin typeface="Montserrat" panose="00000500000000000000" pitchFamily="2" charset="0"/>
              </a:rPr>
              <a:t>của</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tập</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dữ</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liệu</a:t>
            </a:r>
            <a:r>
              <a:rPr lang="en-US">
                <a:solidFill>
                  <a:schemeClr val="bg2"/>
                </a:solidFill>
                <a:latin typeface="Montserrat" panose="00000500000000000000" pitchFamily="2" charset="0"/>
              </a:rPr>
              <a:t> train-test 80 – 20%</a:t>
            </a:r>
          </a:p>
        </p:txBody>
      </p:sp>
      <p:pic>
        <p:nvPicPr>
          <p:cNvPr id="9" name="Picture 8" descr="Graphical user interface, chart, application, treemap chart&#10;&#10;Description automatically generated">
            <a:extLst>
              <a:ext uri="{FF2B5EF4-FFF2-40B4-BE49-F238E27FC236}">
                <a16:creationId xmlns:a16="http://schemas.microsoft.com/office/drawing/2014/main" id="{86DB789D-EA8B-719D-A048-1A264D660ED4}"/>
              </a:ext>
            </a:extLst>
          </p:cNvPr>
          <p:cNvPicPr>
            <a:picLocks noChangeAspect="1"/>
          </p:cNvPicPr>
          <p:nvPr/>
        </p:nvPicPr>
        <p:blipFill>
          <a:blip r:embed="rId3"/>
          <a:stretch>
            <a:fillRect/>
          </a:stretch>
        </p:blipFill>
        <p:spPr>
          <a:xfrm>
            <a:off x="271272" y="1173769"/>
            <a:ext cx="4179086" cy="1772093"/>
          </a:xfrm>
          <a:prstGeom prst="rect">
            <a:avLst/>
          </a:prstGeom>
        </p:spPr>
      </p:pic>
      <p:pic>
        <p:nvPicPr>
          <p:cNvPr id="10" name="Picture 9" descr="Chart, line chart&#10;&#10;Description automatically generated">
            <a:extLst>
              <a:ext uri="{FF2B5EF4-FFF2-40B4-BE49-F238E27FC236}">
                <a16:creationId xmlns:a16="http://schemas.microsoft.com/office/drawing/2014/main" id="{D91188A0-54D5-EB63-60FC-8C4FA4F8A7E0}"/>
              </a:ext>
            </a:extLst>
          </p:cNvPr>
          <p:cNvPicPr>
            <a:picLocks noChangeAspect="1"/>
          </p:cNvPicPr>
          <p:nvPr/>
        </p:nvPicPr>
        <p:blipFill>
          <a:blip r:embed="rId4"/>
          <a:stretch>
            <a:fillRect/>
          </a:stretch>
        </p:blipFill>
        <p:spPr>
          <a:xfrm>
            <a:off x="3038856" y="2945862"/>
            <a:ext cx="5781294" cy="1857920"/>
          </a:xfrm>
          <a:prstGeom prst="rect">
            <a:avLst/>
          </a:prstGeom>
        </p:spPr>
      </p:pic>
    </p:spTree>
    <p:extLst>
      <p:ext uri="{BB962C8B-B14F-4D97-AF65-F5344CB8AC3E}">
        <p14:creationId xmlns:p14="http://schemas.microsoft.com/office/powerpoint/2010/main" val="413542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5" name="TextBox 4">
            <a:extLst>
              <a:ext uri="{FF2B5EF4-FFF2-40B4-BE49-F238E27FC236}">
                <a16:creationId xmlns:a16="http://schemas.microsoft.com/office/drawing/2014/main" id="{475DC7D3-1286-4EE6-8021-D79FCFF95606}"/>
              </a:ext>
            </a:extLst>
          </p:cNvPr>
          <p:cNvSpPr txBox="1"/>
          <p:nvPr/>
        </p:nvSpPr>
        <p:spPr>
          <a:xfrm>
            <a:off x="4879565" y="1444711"/>
            <a:ext cx="2719959" cy="658706"/>
          </a:xfrm>
          <a:prstGeom prst="rect">
            <a:avLst/>
          </a:prstGeom>
          <a:noFill/>
        </p:spPr>
        <p:txBody>
          <a:bodyPr wrap="square">
            <a:spAutoFit/>
          </a:bodyPr>
          <a:lstStyle/>
          <a:p>
            <a:pPr indent="457200" algn="just">
              <a:lnSpc>
                <a:spcPct val="150000"/>
              </a:lnSpc>
              <a:spcAft>
                <a:spcPts val="800"/>
              </a:spcAft>
            </a:pP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Ma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trận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nhầm</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lẫn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của</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tập</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Train-test </a:t>
            </a:r>
            <a:r>
              <a:rPr lang="en-US" sz="1300">
                <a:solidFill>
                  <a:schemeClr val="bg2"/>
                </a:solidFill>
                <a:latin typeface="Montserrat" panose="00000500000000000000" pitchFamily="2" charset="0"/>
                <a:ea typeface="Calibri" panose="020F0502020204030204" pitchFamily="34" charset="0"/>
                <a:cs typeface="Arial" panose="020B0604020202020204" pitchFamily="34" charset="0"/>
              </a:rPr>
              <a:t>70 – 30%</a:t>
            </a:r>
            <a:endPar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D377D11-BFB0-9AA8-F086-AB3F877ACE41}"/>
              </a:ext>
            </a:extLst>
          </p:cNvPr>
          <p:cNvSpPr>
            <a:spLocks noGrp="1"/>
          </p:cNvSpPr>
          <p:nvPr>
            <p:ph type="sldNum" sz="quarter" idx="16"/>
          </p:nvPr>
        </p:nvSpPr>
        <p:spPr/>
        <p:txBody>
          <a:bodyPr/>
          <a:lstStyle/>
          <a:p>
            <a:fld id="{E799917D-C393-4154-A33B-00DAE610A4FD}" type="slidenum">
              <a:rPr lang="en-US" smtClean="0"/>
              <a:pPr/>
              <a:t>66</a:t>
            </a:fld>
            <a:endParaRPr lang="en-US"/>
          </a:p>
        </p:txBody>
      </p:sp>
      <p:sp>
        <p:nvSpPr>
          <p:cNvPr id="8" name="TextBox 7">
            <a:extLst>
              <a:ext uri="{FF2B5EF4-FFF2-40B4-BE49-F238E27FC236}">
                <a16:creationId xmlns:a16="http://schemas.microsoft.com/office/drawing/2014/main" id="{57B8FD6C-C4CD-FDEB-67A7-BD9E781A3647}"/>
              </a:ext>
            </a:extLst>
          </p:cNvPr>
          <p:cNvSpPr txBox="1"/>
          <p:nvPr/>
        </p:nvSpPr>
        <p:spPr>
          <a:xfrm>
            <a:off x="664845" y="3604875"/>
            <a:ext cx="2029206" cy="1025409"/>
          </a:xfrm>
          <a:prstGeom prst="rect">
            <a:avLst/>
          </a:prstGeom>
          <a:noFill/>
        </p:spPr>
        <p:txBody>
          <a:bodyPr wrap="square">
            <a:spAutoFit/>
          </a:bodyPr>
          <a:lstStyle/>
          <a:p>
            <a:pPr>
              <a:lnSpc>
                <a:spcPct val="150000"/>
              </a:lnSpc>
            </a:pPr>
            <a:r>
              <a:rPr lang="en-US" err="1">
                <a:solidFill>
                  <a:schemeClr val="bg2"/>
                </a:solidFill>
                <a:latin typeface="Montserrat" panose="00000500000000000000" pitchFamily="2" charset="0"/>
              </a:rPr>
              <a:t>Biểu</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đồ</a:t>
            </a:r>
            <a:r>
              <a:rPr lang="en-US">
                <a:solidFill>
                  <a:schemeClr val="bg2"/>
                </a:solidFill>
                <a:latin typeface="Montserrat" panose="00000500000000000000" pitchFamily="2" charset="0"/>
              </a:rPr>
              <a:t> ROC-AUC </a:t>
            </a:r>
            <a:r>
              <a:rPr lang="en-US" err="1">
                <a:solidFill>
                  <a:schemeClr val="bg2"/>
                </a:solidFill>
                <a:latin typeface="Montserrat" panose="00000500000000000000" pitchFamily="2" charset="0"/>
              </a:rPr>
              <a:t>của</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tập</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dữ</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liệu</a:t>
            </a:r>
            <a:r>
              <a:rPr lang="en-US">
                <a:solidFill>
                  <a:schemeClr val="bg2"/>
                </a:solidFill>
                <a:latin typeface="Montserrat" panose="00000500000000000000" pitchFamily="2" charset="0"/>
              </a:rPr>
              <a:t> train-test 70 – 30%</a:t>
            </a:r>
          </a:p>
        </p:txBody>
      </p:sp>
      <p:pic>
        <p:nvPicPr>
          <p:cNvPr id="9" name="Picture 8" descr="Graphical user interface, chart, application, Teams, treemap chart&#10;&#10;Description automatically generated">
            <a:extLst>
              <a:ext uri="{FF2B5EF4-FFF2-40B4-BE49-F238E27FC236}">
                <a16:creationId xmlns:a16="http://schemas.microsoft.com/office/drawing/2014/main" id="{432E0707-4C46-EC98-E88F-A4EF4B255DA0}"/>
              </a:ext>
            </a:extLst>
          </p:cNvPr>
          <p:cNvPicPr>
            <a:picLocks noChangeAspect="1"/>
          </p:cNvPicPr>
          <p:nvPr/>
        </p:nvPicPr>
        <p:blipFill>
          <a:blip r:embed="rId3"/>
          <a:stretch>
            <a:fillRect/>
          </a:stretch>
        </p:blipFill>
        <p:spPr>
          <a:xfrm>
            <a:off x="172212" y="1128747"/>
            <a:ext cx="4399788" cy="1797991"/>
          </a:xfrm>
          <a:prstGeom prst="rect">
            <a:avLst/>
          </a:prstGeom>
        </p:spPr>
      </p:pic>
      <p:pic>
        <p:nvPicPr>
          <p:cNvPr id="10" name="Picture 9" descr="Chart, line chart&#10;&#10;Description automatically generated">
            <a:extLst>
              <a:ext uri="{FF2B5EF4-FFF2-40B4-BE49-F238E27FC236}">
                <a16:creationId xmlns:a16="http://schemas.microsoft.com/office/drawing/2014/main" id="{A3525964-B09C-42FC-A885-FF3035ED5D5E}"/>
              </a:ext>
            </a:extLst>
          </p:cNvPr>
          <p:cNvPicPr>
            <a:picLocks noChangeAspect="1"/>
          </p:cNvPicPr>
          <p:nvPr/>
        </p:nvPicPr>
        <p:blipFill>
          <a:blip r:embed="rId4"/>
          <a:stretch>
            <a:fillRect/>
          </a:stretch>
        </p:blipFill>
        <p:spPr>
          <a:xfrm>
            <a:off x="2865036" y="2926738"/>
            <a:ext cx="5889117" cy="1825878"/>
          </a:xfrm>
          <a:prstGeom prst="rect">
            <a:avLst/>
          </a:prstGeom>
        </p:spPr>
      </p:pic>
    </p:spTree>
    <p:extLst>
      <p:ext uri="{BB962C8B-B14F-4D97-AF65-F5344CB8AC3E}">
        <p14:creationId xmlns:p14="http://schemas.microsoft.com/office/powerpoint/2010/main" val="881651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2FAC-AD2A-03F9-C08E-247F8869A48D}"/>
              </a:ext>
            </a:extLst>
          </p:cNvPr>
          <p:cNvSpPr>
            <a:spLocks noGrp="1"/>
          </p:cNvSpPr>
          <p:nvPr>
            <p:ph type="title"/>
          </p:nvPr>
        </p:nvSpPr>
        <p:spPr>
          <a:xfrm>
            <a:off x="540000" y="368825"/>
            <a:ext cx="6663688" cy="572700"/>
          </a:xfrm>
        </p:spPr>
        <p:txBody>
          <a:bodyPr/>
          <a:lstStyle/>
          <a:p>
            <a:r>
              <a:rPr lang="en"/>
              <a:t>B. Đánh giá (Theo nhóm thực hiện)</a:t>
            </a:r>
            <a:endParaRPr lang="en-US"/>
          </a:p>
        </p:txBody>
      </p:sp>
      <p:sp>
        <p:nvSpPr>
          <p:cNvPr id="16" name="TextBox 15">
            <a:extLst>
              <a:ext uri="{FF2B5EF4-FFF2-40B4-BE49-F238E27FC236}">
                <a16:creationId xmlns:a16="http://schemas.microsoft.com/office/drawing/2014/main" id="{FE9DCD69-AF76-F6F8-727E-682B083C1C5B}"/>
              </a:ext>
            </a:extLst>
          </p:cNvPr>
          <p:cNvSpPr txBox="1"/>
          <p:nvPr/>
        </p:nvSpPr>
        <p:spPr>
          <a:xfrm>
            <a:off x="150651" y="3934417"/>
            <a:ext cx="5344333" cy="958789"/>
          </a:xfrm>
          <a:prstGeom prst="rect">
            <a:avLst/>
          </a:prstGeom>
          <a:noFill/>
        </p:spPr>
        <p:txBody>
          <a:bodyPr wrap="square">
            <a:spAutoFit/>
          </a:bodyPr>
          <a:lstStyle/>
          <a:p>
            <a:pPr indent="457200" algn="l">
              <a:lnSpc>
                <a:spcPct val="150000"/>
              </a:lnSpc>
              <a:spcAft>
                <a:spcPts val="800"/>
              </a:spcAft>
            </a:pP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Bảng</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4: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Phân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tích</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hiệu</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suất</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phân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loại</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hình</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ảnh</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mô</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bệnh</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học</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bằng</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cách</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sử</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dụng</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Mạng</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được</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đào</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tạo</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latin typeface="Montserrat" panose="00000500000000000000" pitchFamily="2" charset="0"/>
                <a:ea typeface="Calibri" panose="020F0502020204030204" pitchFamily="34" charset="0"/>
                <a:cs typeface="Arial" panose="020B0604020202020204" pitchFamily="34" charset="0"/>
              </a:rPr>
              <a:t>đầy</a:t>
            </a:r>
            <a:r>
              <a:rPr lang="en-US" sz="1300">
                <a:solidFill>
                  <a:schemeClr val="bg2"/>
                </a:solidFill>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latin typeface="Montserrat" panose="00000500000000000000" pitchFamily="2" charset="0"/>
                <a:ea typeface="Calibri" panose="020F0502020204030204" pitchFamily="34" charset="0"/>
                <a:cs typeface="Arial" panose="020B0604020202020204" pitchFamily="34" charset="0"/>
              </a:rPr>
              <a:t>đủ</a:t>
            </a:r>
            <a:r>
              <a:rPr lang="en-US" sz="1300">
                <a:solidFill>
                  <a:schemeClr val="bg2"/>
                </a:solidFill>
                <a:latin typeface="Montserrat" panose="00000500000000000000" pitchFamily="2" charset="0"/>
                <a:ea typeface="Calibri" panose="020F0502020204030204" pitchFamily="34" charset="0"/>
                <a:cs typeface="Arial" panose="020B0604020202020204" pitchFamily="34" charset="0"/>
              </a:rPr>
              <a:t> </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(VGG16, VGG19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và</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ResNet50).</a:t>
            </a:r>
          </a:p>
        </p:txBody>
      </p:sp>
      <p:sp>
        <p:nvSpPr>
          <p:cNvPr id="17" name="Google Shape;997;p68">
            <a:extLst>
              <a:ext uri="{FF2B5EF4-FFF2-40B4-BE49-F238E27FC236}">
                <a16:creationId xmlns:a16="http://schemas.microsoft.com/office/drawing/2014/main" id="{0760475F-F5BE-BC0F-C215-A19F40676190}"/>
              </a:ext>
            </a:extLst>
          </p:cNvPr>
          <p:cNvSpPr/>
          <p:nvPr/>
        </p:nvSpPr>
        <p:spPr>
          <a:xfrm>
            <a:off x="3064779" y="1448342"/>
            <a:ext cx="471965" cy="460541"/>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08DB053B-2533-DB70-F5CE-A03BCDB0BDC0}"/>
              </a:ext>
            </a:extLst>
          </p:cNvPr>
          <p:cNvSpPr txBox="1"/>
          <p:nvPr/>
        </p:nvSpPr>
        <p:spPr>
          <a:xfrm>
            <a:off x="5983478" y="1274167"/>
            <a:ext cx="2836672" cy="2759282"/>
          </a:xfrm>
          <a:prstGeom prst="rect">
            <a:avLst/>
          </a:prstGeom>
          <a:noFill/>
        </p:spPr>
        <p:txBody>
          <a:bodyPr wrap="square">
            <a:spAutoFit/>
          </a:bodyPr>
          <a:lstStyle/>
          <a:p>
            <a:pPr indent="457200">
              <a:lnSpc>
                <a:spcPct val="150000"/>
              </a:lnSpc>
              <a:spcAft>
                <a:spcPts val="800"/>
              </a:spcAft>
            </a:pP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Dựa</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theo</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số</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thì</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có</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thể</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thấy</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rằng</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ở Full-trained, ResNet50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vẫn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tiếp</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tục</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vượt</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mặt</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cả</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2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kiến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trúc</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VGG16, VGG19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với</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độ</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chính</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xác</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ở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tập</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train-test 70 – 30%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là</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76.15%,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trong</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khi</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VGG16, VGG19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chỉ</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nằm</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ở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mức</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49%,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thấp</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hơn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ResNet50 </a:t>
            </a:r>
            <a:r>
              <a:rPr lang="en-US" sz="1300" err="1">
                <a:solidFill>
                  <a:schemeClr val="bg2"/>
                </a:solidFill>
                <a:effectLst/>
                <a:latin typeface="Montserrat" panose="00000500000000000000" pitchFamily="2" charset="0"/>
                <a:ea typeface="Calibri" panose="020F0502020204030204" pitchFamily="34" charset="0"/>
                <a:cs typeface="Arial" panose="020B0604020202020204" pitchFamily="34" charset="0"/>
              </a:rPr>
              <a:t>gần</a:t>
            </a:r>
            <a:r>
              <a:rPr lang="en-US" sz="1300">
                <a:solidFill>
                  <a:schemeClr val="bg2"/>
                </a:solidFill>
                <a:effectLst/>
                <a:latin typeface="Montserrat" panose="00000500000000000000" pitchFamily="2" charset="0"/>
                <a:ea typeface="Calibri" panose="020F0502020204030204" pitchFamily="34" charset="0"/>
                <a:cs typeface="Arial" panose="020B0604020202020204" pitchFamily="34" charset="0"/>
              </a:rPr>
              <a:t> 25%.</a:t>
            </a:r>
          </a:p>
        </p:txBody>
      </p:sp>
      <p:sp>
        <p:nvSpPr>
          <p:cNvPr id="4" name="Slide Number Placeholder 3">
            <a:extLst>
              <a:ext uri="{FF2B5EF4-FFF2-40B4-BE49-F238E27FC236}">
                <a16:creationId xmlns:a16="http://schemas.microsoft.com/office/drawing/2014/main" id="{5D7C51A8-8036-B14C-D355-8C4F9E1F8849}"/>
              </a:ext>
            </a:extLst>
          </p:cNvPr>
          <p:cNvSpPr>
            <a:spLocks noGrp="1"/>
          </p:cNvSpPr>
          <p:nvPr>
            <p:ph type="sldNum" sz="quarter" idx="16"/>
          </p:nvPr>
        </p:nvSpPr>
        <p:spPr/>
        <p:txBody>
          <a:bodyPr/>
          <a:lstStyle/>
          <a:p>
            <a:fld id="{E799917D-C393-4154-A33B-00DAE610A4FD}" type="slidenum">
              <a:rPr lang="en-US" smtClean="0"/>
              <a:pPr/>
              <a:t>67</a:t>
            </a:fld>
            <a:endParaRPr lang="en-US"/>
          </a:p>
        </p:txBody>
      </p:sp>
      <p:pic>
        <p:nvPicPr>
          <p:cNvPr id="6" name="Picture 5">
            <a:extLst>
              <a:ext uri="{FF2B5EF4-FFF2-40B4-BE49-F238E27FC236}">
                <a16:creationId xmlns:a16="http://schemas.microsoft.com/office/drawing/2014/main" id="{CEC6C5F1-0BDF-EFAB-885D-4BCD4531C375}"/>
              </a:ext>
            </a:extLst>
          </p:cNvPr>
          <p:cNvPicPr>
            <a:picLocks noChangeAspect="1"/>
          </p:cNvPicPr>
          <p:nvPr/>
        </p:nvPicPr>
        <p:blipFill>
          <a:blip r:embed="rId3"/>
          <a:stretch>
            <a:fillRect/>
          </a:stretch>
        </p:blipFill>
        <p:spPr>
          <a:xfrm>
            <a:off x="150651" y="1274167"/>
            <a:ext cx="5547077" cy="2595165"/>
          </a:xfrm>
          <a:prstGeom prst="rect">
            <a:avLst/>
          </a:prstGeom>
        </p:spPr>
      </p:pic>
    </p:spTree>
    <p:extLst>
      <p:ext uri="{BB962C8B-B14F-4D97-AF65-F5344CB8AC3E}">
        <p14:creationId xmlns:p14="http://schemas.microsoft.com/office/powerpoint/2010/main" val="638042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5" name="TextBox 4">
            <a:extLst>
              <a:ext uri="{FF2B5EF4-FFF2-40B4-BE49-F238E27FC236}">
                <a16:creationId xmlns:a16="http://schemas.microsoft.com/office/drawing/2014/main" id="{475DC7D3-1286-4EE6-8021-D79FCFF95606}"/>
              </a:ext>
            </a:extLst>
          </p:cNvPr>
          <p:cNvSpPr txBox="1"/>
          <p:nvPr/>
        </p:nvSpPr>
        <p:spPr>
          <a:xfrm>
            <a:off x="2459835" y="4624991"/>
            <a:ext cx="5139689" cy="338106"/>
          </a:xfrm>
          <a:prstGeom prst="rect">
            <a:avLst/>
          </a:prstGeom>
          <a:noFill/>
        </p:spPr>
        <p:txBody>
          <a:bodyPr wrap="square">
            <a:spAutoFit/>
          </a:bodyPr>
          <a:lstStyle/>
          <a:p>
            <a:pPr indent="457200" algn="just">
              <a:lnSpc>
                <a:spcPct val="150000"/>
              </a:lnSpc>
              <a:spcAft>
                <a:spcPts val="800"/>
              </a:spcAft>
            </a:pP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Ma trận nhầm lẫn của Full-trained</a:t>
            </a:r>
          </a:p>
        </p:txBody>
      </p:sp>
      <p:pic>
        <p:nvPicPr>
          <p:cNvPr id="6" name="Picture 5" descr="Graphical user interface&#10;&#10;Description automatically generated with low confidence">
            <a:extLst>
              <a:ext uri="{FF2B5EF4-FFF2-40B4-BE49-F238E27FC236}">
                <a16:creationId xmlns:a16="http://schemas.microsoft.com/office/drawing/2014/main" id="{3046DEFC-AEA7-C506-44EB-80E07B46F4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3669" y="1232186"/>
            <a:ext cx="5396230" cy="3392805"/>
          </a:xfrm>
          <a:prstGeom prst="rect">
            <a:avLst/>
          </a:prstGeom>
          <a:noFill/>
          <a:ln>
            <a:noFill/>
          </a:ln>
        </p:spPr>
      </p:pic>
      <p:sp>
        <p:nvSpPr>
          <p:cNvPr id="2" name="Slide Number Placeholder 1">
            <a:extLst>
              <a:ext uri="{FF2B5EF4-FFF2-40B4-BE49-F238E27FC236}">
                <a16:creationId xmlns:a16="http://schemas.microsoft.com/office/drawing/2014/main" id="{C06DF929-7180-1F6D-D605-9A7F28D8D038}"/>
              </a:ext>
            </a:extLst>
          </p:cNvPr>
          <p:cNvSpPr>
            <a:spLocks noGrp="1"/>
          </p:cNvSpPr>
          <p:nvPr>
            <p:ph type="sldNum" sz="quarter" idx="16"/>
          </p:nvPr>
        </p:nvSpPr>
        <p:spPr/>
        <p:txBody>
          <a:bodyPr/>
          <a:lstStyle/>
          <a:p>
            <a:fld id="{E799917D-C393-4154-A33B-00DAE610A4FD}" type="slidenum">
              <a:rPr lang="en-US" smtClean="0"/>
              <a:pPr/>
              <a:t>68</a:t>
            </a:fld>
            <a:endParaRPr lang="en-US"/>
          </a:p>
        </p:txBody>
      </p:sp>
    </p:spTree>
    <p:extLst>
      <p:ext uri="{BB962C8B-B14F-4D97-AF65-F5344CB8AC3E}">
        <p14:creationId xmlns:p14="http://schemas.microsoft.com/office/powerpoint/2010/main" val="583395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5" name="TextBox 4">
            <a:extLst>
              <a:ext uri="{FF2B5EF4-FFF2-40B4-BE49-F238E27FC236}">
                <a16:creationId xmlns:a16="http://schemas.microsoft.com/office/drawing/2014/main" id="{475DC7D3-1286-4EE6-8021-D79FCFF95606}"/>
              </a:ext>
            </a:extLst>
          </p:cNvPr>
          <p:cNvSpPr txBox="1"/>
          <p:nvPr/>
        </p:nvSpPr>
        <p:spPr>
          <a:xfrm>
            <a:off x="-163311" y="2704013"/>
            <a:ext cx="4512527" cy="338106"/>
          </a:xfrm>
          <a:prstGeom prst="rect">
            <a:avLst/>
          </a:prstGeom>
          <a:noFill/>
        </p:spPr>
        <p:txBody>
          <a:bodyPr wrap="square">
            <a:spAutoFit/>
          </a:bodyPr>
          <a:lstStyle/>
          <a:p>
            <a:pPr indent="457200" algn="just">
              <a:lnSpc>
                <a:spcPct val="150000"/>
              </a:lnSpc>
              <a:spcAft>
                <a:spcPts val="800"/>
              </a:spcAft>
            </a:pP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Biểu</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đồ</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ROC-AUC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của</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phân</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tách</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90 – 10%</a:t>
            </a:r>
          </a:p>
        </p:txBody>
      </p:sp>
      <p:sp>
        <p:nvSpPr>
          <p:cNvPr id="2" name="Slide Number Placeholder 1">
            <a:extLst>
              <a:ext uri="{FF2B5EF4-FFF2-40B4-BE49-F238E27FC236}">
                <a16:creationId xmlns:a16="http://schemas.microsoft.com/office/drawing/2014/main" id="{C06DF929-7180-1F6D-D605-9A7F28D8D038}"/>
              </a:ext>
            </a:extLst>
          </p:cNvPr>
          <p:cNvSpPr>
            <a:spLocks noGrp="1"/>
          </p:cNvSpPr>
          <p:nvPr>
            <p:ph type="sldNum" sz="quarter" idx="16"/>
          </p:nvPr>
        </p:nvSpPr>
        <p:spPr/>
        <p:txBody>
          <a:bodyPr/>
          <a:lstStyle/>
          <a:p>
            <a:fld id="{E799917D-C393-4154-A33B-00DAE610A4FD}" type="slidenum">
              <a:rPr lang="en-US" smtClean="0"/>
              <a:pPr/>
              <a:t>69</a:t>
            </a:fld>
            <a:endParaRPr lang="en-US"/>
          </a:p>
        </p:txBody>
      </p:sp>
      <p:pic>
        <p:nvPicPr>
          <p:cNvPr id="1027" name="Picture 39">
            <a:extLst>
              <a:ext uri="{FF2B5EF4-FFF2-40B4-BE49-F238E27FC236}">
                <a16:creationId xmlns:a16="http://schemas.microsoft.com/office/drawing/2014/main" id="{8FB11E49-46FD-87E3-91FA-D08788659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8464"/>
            <a:ext cx="4525246" cy="15495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3">
            <a:extLst>
              <a:ext uri="{FF2B5EF4-FFF2-40B4-BE49-F238E27FC236}">
                <a16:creationId xmlns:a16="http://schemas.microsoft.com/office/drawing/2014/main" id="{11B8C04F-3B9E-6EDC-FD06-CF529BE62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3031"/>
            <a:ext cx="4596963" cy="15495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9">
            <a:extLst>
              <a:ext uri="{FF2B5EF4-FFF2-40B4-BE49-F238E27FC236}">
                <a16:creationId xmlns:a16="http://schemas.microsoft.com/office/drawing/2014/main" id="{446FC481-3476-438B-5932-63BE9248C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88338"/>
            <a:ext cx="4512527" cy="14921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132B77A4-34F3-28B7-2108-32B969DAC7A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10D4757A-FEF1-21EA-9AE4-E44EA3E51DE9}"/>
              </a:ext>
            </a:extLst>
          </p:cNvPr>
          <p:cNvSpPr txBox="1"/>
          <p:nvPr/>
        </p:nvSpPr>
        <p:spPr>
          <a:xfrm>
            <a:off x="4300636" y="2690113"/>
            <a:ext cx="5139689" cy="338106"/>
          </a:xfrm>
          <a:prstGeom prst="rect">
            <a:avLst/>
          </a:prstGeom>
          <a:noFill/>
        </p:spPr>
        <p:txBody>
          <a:bodyPr wrap="square">
            <a:spAutoFit/>
          </a:bodyPr>
          <a:lstStyle/>
          <a:p>
            <a:pPr indent="457200" algn="just">
              <a:lnSpc>
                <a:spcPct val="150000"/>
              </a:lnSpc>
              <a:spcAft>
                <a:spcPts val="800"/>
              </a:spcAft>
            </a:pP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Biểu</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đồ</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ROC-AUC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của</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phân</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tách</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80 – 20%</a:t>
            </a:r>
          </a:p>
        </p:txBody>
      </p:sp>
      <p:sp>
        <p:nvSpPr>
          <p:cNvPr id="15" name="TextBox 14">
            <a:extLst>
              <a:ext uri="{FF2B5EF4-FFF2-40B4-BE49-F238E27FC236}">
                <a16:creationId xmlns:a16="http://schemas.microsoft.com/office/drawing/2014/main" id="{C7CDE3FB-32B3-6CC0-1E7D-FAC775CDB7FA}"/>
              </a:ext>
            </a:extLst>
          </p:cNvPr>
          <p:cNvSpPr txBox="1"/>
          <p:nvPr/>
        </p:nvSpPr>
        <p:spPr>
          <a:xfrm>
            <a:off x="-163311" y="4641691"/>
            <a:ext cx="5139689" cy="338106"/>
          </a:xfrm>
          <a:prstGeom prst="rect">
            <a:avLst/>
          </a:prstGeom>
          <a:noFill/>
        </p:spPr>
        <p:txBody>
          <a:bodyPr wrap="square">
            <a:spAutoFit/>
          </a:bodyPr>
          <a:lstStyle/>
          <a:p>
            <a:pPr indent="457200" algn="just">
              <a:lnSpc>
                <a:spcPct val="150000"/>
              </a:lnSpc>
              <a:spcAft>
                <a:spcPts val="800"/>
              </a:spcAft>
            </a:pP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Biểu</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đồ</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ROC-AUC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của</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phân</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tách</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dữ</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a:t>
            </a:r>
            <a:r>
              <a:rPr lang="en-US" sz="1200" err="1">
                <a:solidFill>
                  <a:schemeClr val="bg2"/>
                </a:solidFill>
                <a:effectLst/>
                <a:latin typeface="Montserrat" panose="00000500000000000000" pitchFamily="2" charset="0"/>
                <a:ea typeface="Calibri" panose="020F0502020204030204" pitchFamily="34" charset="0"/>
                <a:cs typeface="Arial" panose="020B0604020202020204" pitchFamily="34" charset="0"/>
              </a:rPr>
              <a:t>liệu</a:t>
            </a:r>
            <a:r>
              <a:rPr lang="en-US" sz="1200">
                <a:solidFill>
                  <a:schemeClr val="bg2"/>
                </a:solidFill>
                <a:effectLst/>
                <a:latin typeface="Montserrat" panose="00000500000000000000" pitchFamily="2" charset="0"/>
                <a:ea typeface="Calibri" panose="020F0502020204030204" pitchFamily="34" charset="0"/>
                <a:cs typeface="Arial" panose="020B0604020202020204" pitchFamily="34" charset="0"/>
              </a:rPr>
              <a:t> 70 – 30%</a:t>
            </a:r>
          </a:p>
        </p:txBody>
      </p:sp>
      <p:sp>
        <p:nvSpPr>
          <p:cNvPr id="17" name="TextBox 16">
            <a:extLst>
              <a:ext uri="{FF2B5EF4-FFF2-40B4-BE49-F238E27FC236}">
                <a16:creationId xmlns:a16="http://schemas.microsoft.com/office/drawing/2014/main" id="{D784E0EF-C2B3-538F-DACC-98548CCE8BC9}"/>
              </a:ext>
            </a:extLst>
          </p:cNvPr>
          <p:cNvSpPr txBox="1"/>
          <p:nvPr/>
        </p:nvSpPr>
        <p:spPr>
          <a:xfrm>
            <a:off x="5022670" y="3504039"/>
            <a:ext cx="4031694" cy="1025409"/>
          </a:xfrm>
          <a:prstGeom prst="rect">
            <a:avLst/>
          </a:prstGeom>
          <a:noFill/>
        </p:spPr>
        <p:txBody>
          <a:bodyPr wrap="square">
            <a:spAutoFit/>
          </a:bodyPr>
          <a:lstStyle/>
          <a:p>
            <a:pPr>
              <a:lnSpc>
                <a:spcPct val="150000"/>
              </a:lnSpc>
            </a:pP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Chỉ</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số</a:t>
            </a:r>
            <a:r>
              <a:rPr lang="en-US">
                <a:solidFill>
                  <a:schemeClr val="bg2"/>
                </a:solidFill>
                <a:latin typeface="Montserrat" panose="00000500000000000000" pitchFamily="2" charset="0"/>
              </a:rPr>
              <a:t> AUC </a:t>
            </a:r>
            <a:r>
              <a:rPr lang="en-US" err="1">
                <a:solidFill>
                  <a:schemeClr val="bg2"/>
                </a:solidFill>
                <a:latin typeface="Montserrat" panose="00000500000000000000" pitchFamily="2" charset="0"/>
              </a:rPr>
              <a:t>rất</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thấp</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chỉ</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nằm</a:t>
            </a:r>
            <a:r>
              <a:rPr lang="en-US">
                <a:solidFill>
                  <a:schemeClr val="bg2"/>
                </a:solidFill>
                <a:latin typeface="Montserrat" panose="00000500000000000000" pitchFamily="2" charset="0"/>
              </a:rPr>
              <a:t> ở </a:t>
            </a:r>
            <a:r>
              <a:rPr lang="en-US" err="1">
                <a:solidFill>
                  <a:schemeClr val="bg2"/>
                </a:solidFill>
                <a:latin typeface="Montserrat" panose="00000500000000000000" pitchFamily="2" charset="0"/>
              </a:rPr>
              <a:t>mức</a:t>
            </a:r>
            <a:r>
              <a:rPr lang="en-US">
                <a:solidFill>
                  <a:schemeClr val="bg2"/>
                </a:solidFill>
                <a:latin typeface="Montserrat" panose="00000500000000000000" pitchFamily="2" charset="0"/>
              </a:rPr>
              <a:t> 50%, </a:t>
            </a:r>
            <a:r>
              <a:rPr lang="en-US" err="1">
                <a:solidFill>
                  <a:schemeClr val="bg2"/>
                </a:solidFill>
                <a:latin typeface="Montserrat" panose="00000500000000000000" pitchFamily="2" charset="0"/>
              </a:rPr>
              <a:t>hoàn</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toàn</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không</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có</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khả</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năng</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áp</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dụng</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thực</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tế</a:t>
            </a:r>
            <a:r>
              <a:rPr lang="en-US">
                <a:solidFill>
                  <a:schemeClr val="bg2"/>
                </a:solidFill>
                <a:latin typeface="Montserrat" panose="00000500000000000000" pitchFamily="2" charset="0"/>
              </a:rPr>
              <a:t>.</a:t>
            </a:r>
          </a:p>
        </p:txBody>
      </p:sp>
      <p:sp>
        <p:nvSpPr>
          <p:cNvPr id="18" name="Google Shape;997;p68">
            <a:extLst>
              <a:ext uri="{FF2B5EF4-FFF2-40B4-BE49-F238E27FC236}">
                <a16:creationId xmlns:a16="http://schemas.microsoft.com/office/drawing/2014/main" id="{02E2E912-CA20-2943-1DCE-78D9A919A21C}"/>
              </a:ext>
            </a:extLst>
          </p:cNvPr>
          <p:cNvSpPr/>
          <p:nvPr/>
        </p:nvSpPr>
        <p:spPr>
          <a:xfrm>
            <a:off x="5022670" y="3368231"/>
            <a:ext cx="596574" cy="556079"/>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03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4344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Chọn</a:t>
            </a:r>
            <a:r>
              <a:rPr lang="en"/>
              <a:t> </a:t>
            </a:r>
            <a:r>
              <a:rPr lang="en" err="1"/>
              <a:t>đề</a:t>
            </a:r>
            <a:r>
              <a:rPr lang="en"/>
              <a:t> </a:t>
            </a:r>
            <a:r>
              <a:rPr lang="en-US" err="1"/>
              <a:t>tài</a:t>
            </a:r>
          </a:p>
        </p:txBody>
      </p:sp>
      <p:sp>
        <p:nvSpPr>
          <p:cNvPr id="3" name="TextBox 2">
            <a:extLst>
              <a:ext uri="{FF2B5EF4-FFF2-40B4-BE49-F238E27FC236}">
                <a16:creationId xmlns:a16="http://schemas.microsoft.com/office/drawing/2014/main" id="{1F511013-AD12-022C-7607-0081F42BD02D}"/>
              </a:ext>
            </a:extLst>
          </p:cNvPr>
          <p:cNvSpPr txBox="1"/>
          <p:nvPr/>
        </p:nvSpPr>
        <p:spPr>
          <a:xfrm>
            <a:off x="0" y="4835723"/>
            <a:ext cx="2297424" cy="307777"/>
          </a:xfrm>
          <a:prstGeom prst="rect">
            <a:avLst/>
          </a:prstGeom>
          <a:noFill/>
        </p:spPr>
        <p:txBody>
          <a:bodyPr wrap="none" rtlCol="0">
            <a:spAutoFit/>
          </a:bodyPr>
          <a:lstStyle/>
          <a:p>
            <a:r>
              <a:rPr lang="en-US" i="1" err="1">
                <a:solidFill>
                  <a:schemeClr val="bg1">
                    <a:lumMod val="10000"/>
                  </a:schemeClr>
                </a:solidFill>
                <a:latin typeface="Montserrat" panose="00000500000000000000" pitchFamily="2" charset="0"/>
              </a:rPr>
              <a:t>Nguồn</a:t>
            </a:r>
            <a:r>
              <a:rPr lang="en-US" i="1">
                <a:solidFill>
                  <a:schemeClr val="bg1">
                    <a:lumMod val="10000"/>
                  </a:schemeClr>
                </a:solidFill>
                <a:latin typeface="Montserrat" panose="00000500000000000000" pitchFamily="2" charset="0"/>
              </a:rPr>
              <a:t>: WHO; visme.co.</a:t>
            </a:r>
          </a:p>
        </p:txBody>
      </p:sp>
      <p:graphicFrame>
        <p:nvGraphicFramePr>
          <p:cNvPr id="31" name="Chart 30">
            <a:extLst>
              <a:ext uri="{FF2B5EF4-FFF2-40B4-BE49-F238E27FC236}">
                <a16:creationId xmlns:a16="http://schemas.microsoft.com/office/drawing/2014/main" id="{96D45515-12BB-57AD-406F-5512DD6C95F9}"/>
              </a:ext>
            </a:extLst>
          </p:cNvPr>
          <p:cNvGraphicFramePr/>
          <p:nvPr/>
        </p:nvGraphicFramePr>
        <p:xfrm>
          <a:off x="830233" y="1529850"/>
          <a:ext cx="3741767" cy="20346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a:extLst>
              <a:ext uri="{FF2B5EF4-FFF2-40B4-BE49-F238E27FC236}">
                <a16:creationId xmlns:a16="http://schemas.microsoft.com/office/drawing/2014/main" id="{03642990-18C9-B526-3D34-FB3044761DFB}"/>
              </a:ext>
            </a:extLst>
          </p:cNvPr>
          <p:cNvGraphicFramePr/>
          <p:nvPr/>
        </p:nvGraphicFramePr>
        <p:xfrm>
          <a:off x="4572000" y="1529850"/>
          <a:ext cx="3962994" cy="2034682"/>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a:extLst>
              <a:ext uri="{FF2B5EF4-FFF2-40B4-BE49-F238E27FC236}">
                <a16:creationId xmlns:a16="http://schemas.microsoft.com/office/drawing/2014/main" id="{6D7BF997-CBD5-08BC-24E4-0096072CBBE4}"/>
              </a:ext>
            </a:extLst>
          </p:cNvPr>
          <p:cNvSpPr txBox="1"/>
          <p:nvPr/>
        </p:nvSpPr>
        <p:spPr>
          <a:xfrm>
            <a:off x="1071469" y="3564532"/>
            <a:ext cx="3259293" cy="615553"/>
          </a:xfrm>
          <a:prstGeom prst="rect">
            <a:avLst/>
          </a:prstGeom>
          <a:noFill/>
        </p:spPr>
        <p:txBody>
          <a:bodyPr wrap="square" rtlCol="0">
            <a:spAutoFit/>
          </a:bodyPr>
          <a:lstStyle/>
          <a:p>
            <a:pPr algn="ctr"/>
            <a:r>
              <a:rPr lang="en-US" sz="2000" b="1">
                <a:solidFill>
                  <a:schemeClr val="tx1"/>
                </a:solidFill>
                <a:latin typeface="Montserrat" panose="00000500000000000000" pitchFamily="2" charset="0"/>
              </a:rPr>
              <a:t>35%</a:t>
            </a:r>
            <a:r>
              <a:rPr lang="en-US" sz="2000" b="1">
                <a:solidFill>
                  <a:schemeClr val="bg2"/>
                </a:solidFill>
                <a:latin typeface="Montserrat" panose="00000500000000000000" pitchFamily="2" charset="0"/>
              </a:rPr>
              <a:t> </a:t>
            </a:r>
            <a:r>
              <a:rPr lang="en-US" sz="2000" b="1" err="1">
                <a:solidFill>
                  <a:schemeClr val="bg2"/>
                </a:solidFill>
                <a:latin typeface="Montserrat" panose="00000500000000000000" pitchFamily="2" charset="0"/>
              </a:rPr>
              <a:t>ung</a:t>
            </a:r>
            <a:r>
              <a:rPr lang="en-US" sz="2000" b="1">
                <a:solidFill>
                  <a:schemeClr val="bg2"/>
                </a:solidFill>
                <a:latin typeface="Montserrat" panose="00000500000000000000" pitchFamily="2" charset="0"/>
              </a:rPr>
              <a:t> </a:t>
            </a:r>
            <a:r>
              <a:rPr lang="en-US" sz="2000" b="1" err="1">
                <a:solidFill>
                  <a:schemeClr val="bg2"/>
                </a:solidFill>
                <a:latin typeface="Montserrat" panose="00000500000000000000" pitchFamily="2" charset="0"/>
              </a:rPr>
              <a:t>thư</a:t>
            </a:r>
            <a:endParaRPr lang="en-US" sz="2000" b="1">
              <a:solidFill>
                <a:schemeClr val="bg2"/>
              </a:solidFill>
              <a:latin typeface="Montserrat" panose="00000500000000000000" pitchFamily="2" charset="0"/>
            </a:endParaRPr>
          </a:p>
          <a:p>
            <a:pPr algn="ctr"/>
            <a:r>
              <a:rPr lang="en-US">
                <a:solidFill>
                  <a:schemeClr val="bg2"/>
                </a:solidFill>
                <a:latin typeface="Montserrat" panose="00000500000000000000" pitchFamily="2" charset="0"/>
              </a:rPr>
              <a:t>ở </a:t>
            </a:r>
            <a:r>
              <a:rPr lang="en-US" err="1">
                <a:solidFill>
                  <a:schemeClr val="bg2"/>
                </a:solidFill>
                <a:latin typeface="Montserrat" panose="00000500000000000000" pitchFamily="2" charset="0"/>
              </a:rPr>
              <a:t>phụ</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nữ</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là</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ung</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thư</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vú</a:t>
            </a:r>
            <a:endParaRPr lang="en-US">
              <a:solidFill>
                <a:schemeClr val="bg2"/>
              </a:solidFill>
              <a:latin typeface="Montserrat" panose="00000500000000000000" pitchFamily="2" charset="0"/>
            </a:endParaRPr>
          </a:p>
        </p:txBody>
      </p:sp>
      <p:sp>
        <p:nvSpPr>
          <p:cNvPr id="41" name="TextBox 40">
            <a:extLst>
              <a:ext uri="{FF2B5EF4-FFF2-40B4-BE49-F238E27FC236}">
                <a16:creationId xmlns:a16="http://schemas.microsoft.com/office/drawing/2014/main" id="{558327A0-B0E8-3AD2-BE14-E3F62DC6196A}"/>
              </a:ext>
            </a:extLst>
          </p:cNvPr>
          <p:cNvSpPr txBox="1"/>
          <p:nvPr/>
        </p:nvSpPr>
        <p:spPr>
          <a:xfrm>
            <a:off x="4999128" y="3539511"/>
            <a:ext cx="3291287" cy="707886"/>
          </a:xfrm>
          <a:prstGeom prst="rect">
            <a:avLst/>
          </a:prstGeom>
          <a:noFill/>
        </p:spPr>
        <p:txBody>
          <a:bodyPr wrap="none" rtlCol="0">
            <a:spAutoFit/>
          </a:bodyPr>
          <a:lstStyle/>
          <a:p>
            <a:pPr algn="ctr"/>
            <a:r>
              <a:rPr lang="en-US" sz="2000" b="1">
                <a:solidFill>
                  <a:schemeClr val="tx1"/>
                </a:solidFill>
                <a:latin typeface="Montserrat" panose="00000500000000000000" pitchFamily="2" charset="0"/>
              </a:rPr>
              <a:t>650.000</a:t>
            </a:r>
            <a:r>
              <a:rPr lang="en-US" sz="2000" b="1">
                <a:solidFill>
                  <a:schemeClr val="bg2"/>
                </a:solidFill>
                <a:latin typeface="Montserrat" panose="00000500000000000000" pitchFamily="2" charset="0"/>
              </a:rPr>
              <a:t> ca </a:t>
            </a:r>
            <a:r>
              <a:rPr lang="en-US" sz="2000" b="1" err="1">
                <a:solidFill>
                  <a:schemeClr val="bg2"/>
                </a:solidFill>
                <a:latin typeface="Montserrat" panose="00000500000000000000" pitchFamily="2" charset="0"/>
              </a:rPr>
              <a:t>tử</a:t>
            </a:r>
            <a:r>
              <a:rPr lang="en-US" sz="2000" b="1">
                <a:solidFill>
                  <a:schemeClr val="bg2"/>
                </a:solidFill>
                <a:latin typeface="Montserrat" panose="00000500000000000000" pitchFamily="2" charset="0"/>
              </a:rPr>
              <a:t> </a:t>
            </a:r>
            <a:r>
              <a:rPr lang="en-US" sz="2000" b="1" err="1">
                <a:solidFill>
                  <a:schemeClr val="bg2"/>
                </a:solidFill>
                <a:latin typeface="Montserrat" panose="00000500000000000000" pitchFamily="2" charset="0"/>
              </a:rPr>
              <a:t>vong</a:t>
            </a:r>
            <a:endParaRPr lang="en-US" sz="2000" b="1">
              <a:solidFill>
                <a:schemeClr val="bg2"/>
              </a:solidFill>
              <a:latin typeface="Montserrat" panose="00000500000000000000" pitchFamily="2" charset="0"/>
            </a:endParaRPr>
          </a:p>
          <a:p>
            <a:pPr algn="ctr"/>
            <a:r>
              <a:rPr lang="en-US" err="1">
                <a:solidFill>
                  <a:schemeClr val="bg2"/>
                </a:solidFill>
                <a:latin typeface="Montserrat" panose="00000500000000000000" pitchFamily="2" charset="0"/>
              </a:rPr>
              <a:t>trong</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năm</a:t>
            </a:r>
            <a:r>
              <a:rPr lang="en-US">
                <a:solidFill>
                  <a:schemeClr val="bg2"/>
                </a:solidFill>
                <a:latin typeface="Montserrat" panose="00000500000000000000" pitchFamily="2" charset="0"/>
              </a:rPr>
              <a:t> 2020 </a:t>
            </a:r>
            <a:r>
              <a:rPr lang="en-US" err="1">
                <a:solidFill>
                  <a:schemeClr val="bg2"/>
                </a:solidFill>
                <a:latin typeface="Montserrat" panose="00000500000000000000" pitchFamily="2" charset="0"/>
              </a:rPr>
              <a:t>chiếm</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tỉ</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lệ</a:t>
            </a:r>
            <a:r>
              <a:rPr lang="en-US">
                <a:solidFill>
                  <a:schemeClr val="bg2"/>
                </a:solidFill>
                <a:latin typeface="Montserrat" panose="00000500000000000000" pitchFamily="2" charset="0"/>
              </a:rPr>
              <a:t> </a:t>
            </a:r>
            <a:r>
              <a:rPr lang="en-US" sz="2000" b="1">
                <a:solidFill>
                  <a:schemeClr val="tx1"/>
                </a:solidFill>
                <a:latin typeface="Montserrat" panose="00000500000000000000" pitchFamily="2" charset="0"/>
              </a:rPr>
              <a:t>28%</a:t>
            </a:r>
            <a:r>
              <a:rPr lang="en-US" sz="2000" b="1">
                <a:solidFill>
                  <a:schemeClr val="bg2"/>
                </a:solidFill>
                <a:latin typeface="Montserrat" panose="00000500000000000000" pitchFamily="2" charset="0"/>
              </a:rPr>
              <a:t> </a:t>
            </a:r>
            <a:endParaRPr lang="en-US" b="1">
              <a:solidFill>
                <a:schemeClr val="bg2"/>
              </a:solidFill>
              <a:latin typeface="Montserrat" panose="00000500000000000000" pitchFamily="2" charset="0"/>
            </a:endParaRPr>
          </a:p>
        </p:txBody>
      </p:sp>
      <p:sp>
        <p:nvSpPr>
          <p:cNvPr id="2" name="Slide Number Placeholder 1">
            <a:extLst>
              <a:ext uri="{FF2B5EF4-FFF2-40B4-BE49-F238E27FC236}">
                <a16:creationId xmlns:a16="http://schemas.microsoft.com/office/drawing/2014/main" id="{C554C365-9DE9-CBF3-E118-DC42E40514FB}"/>
              </a:ext>
            </a:extLst>
          </p:cNvPr>
          <p:cNvSpPr>
            <a:spLocks noGrp="1"/>
          </p:cNvSpPr>
          <p:nvPr>
            <p:ph type="sldNum" sz="quarter" idx="16"/>
          </p:nvPr>
        </p:nvSpPr>
        <p:spPr/>
        <p:txBody>
          <a:bodyPr/>
          <a:lstStyle/>
          <a:p>
            <a:fld id="{E799917D-C393-4154-A33B-00DAE610A4FD}" type="slidenum">
              <a:rPr lang="en-US" smtClean="0"/>
              <a:pPr/>
              <a:t>7</a:t>
            </a:fld>
            <a:endParaRPr lang="en-US"/>
          </a:p>
        </p:txBody>
      </p:sp>
    </p:spTree>
    <p:extLst>
      <p:ext uri="{BB962C8B-B14F-4D97-AF65-F5344CB8AC3E}">
        <p14:creationId xmlns:p14="http://schemas.microsoft.com/office/powerpoint/2010/main" val="888542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2" name="Slide Number Placeholder 1">
            <a:extLst>
              <a:ext uri="{FF2B5EF4-FFF2-40B4-BE49-F238E27FC236}">
                <a16:creationId xmlns:a16="http://schemas.microsoft.com/office/drawing/2014/main" id="{0C183158-D127-739B-86F4-3388608BB383}"/>
              </a:ext>
            </a:extLst>
          </p:cNvPr>
          <p:cNvSpPr>
            <a:spLocks noGrp="1"/>
          </p:cNvSpPr>
          <p:nvPr>
            <p:ph type="sldNum" sz="quarter" idx="16"/>
          </p:nvPr>
        </p:nvSpPr>
        <p:spPr/>
        <p:txBody>
          <a:bodyPr/>
          <a:lstStyle/>
          <a:p>
            <a:fld id="{E799917D-C393-4154-A33B-00DAE610A4FD}" type="slidenum">
              <a:rPr lang="en-US" smtClean="0"/>
              <a:pPr/>
              <a:t>70</a:t>
            </a:fld>
            <a:endParaRPr lang="en-US"/>
          </a:p>
        </p:txBody>
      </p:sp>
      <p:pic>
        <p:nvPicPr>
          <p:cNvPr id="1026" name="Picture 2">
            <a:extLst>
              <a:ext uri="{FF2B5EF4-FFF2-40B4-BE49-F238E27FC236}">
                <a16:creationId xmlns:a16="http://schemas.microsoft.com/office/drawing/2014/main" id="{C1644C2C-C97B-7829-F216-01F1A551F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5" y="1263316"/>
            <a:ext cx="3236266" cy="23307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C14B3C9-0EA0-3D44-F687-9B408C563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064" y="1162093"/>
            <a:ext cx="5890321" cy="37311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A00B82-35E7-FE69-77B5-C03DBF163F70}"/>
              </a:ext>
            </a:extLst>
          </p:cNvPr>
          <p:cNvSpPr txBox="1"/>
          <p:nvPr/>
        </p:nvSpPr>
        <p:spPr>
          <a:xfrm>
            <a:off x="336517" y="3578722"/>
            <a:ext cx="2827725" cy="1025409"/>
          </a:xfrm>
          <a:prstGeom prst="rect">
            <a:avLst/>
          </a:prstGeom>
          <a:noFill/>
        </p:spPr>
        <p:txBody>
          <a:bodyPr wrap="square">
            <a:spAutoFit/>
          </a:bodyPr>
          <a:lstStyle/>
          <a:p>
            <a:pPr>
              <a:lnSpc>
                <a:spcPct val="150000"/>
              </a:lnSpc>
            </a:pPr>
            <a:r>
              <a:rPr lang="en-US" err="1">
                <a:solidFill>
                  <a:schemeClr val="bg2"/>
                </a:solidFill>
                <a:latin typeface="Montserrat" panose="00000500000000000000" pitchFamily="2" charset="0"/>
              </a:rPr>
              <a:t>Dữ</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liệu</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gồm</a:t>
            </a:r>
            <a:r>
              <a:rPr lang="en-US">
                <a:solidFill>
                  <a:schemeClr val="bg2"/>
                </a:solidFill>
                <a:latin typeface="Montserrat" panose="00000500000000000000" pitchFamily="2" charset="0"/>
              </a:rPr>
              <a:t> 500 </a:t>
            </a:r>
            <a:r>
              <a:rPr lang="en-US" err="1">
                <a:solidFill>
                  <a:schemeClr val="bg2"/>
                </a:solidFill>
                <a:latin typeface="Montserrat" panose="00000500000000000000" pitchFamily="2" charset="0"/>
              </a:rPr>
              <a:t>ảnh</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Tập</a:t>
            </a:r>
            <a:r>
              <a:rPr lang="en-US">
                <a:solidFill>
                  <a:schemeClr val="bg2"/>
                </a:solidFill>
                <a:latin typeface="Montserrat" panose="00000500000000000000" pitchFamily="2" charset="0"/>
              </a:rPr>
              <a:t> train </a:t>
            </a:r>
            <a:r>
              <a:rPr lang="en-US" err="1">
                <a:solidFill>
                  <a:schemeClr val="bg2"/>
                </a:solidFill>
                <a:latin typeface="Montserrat" panose="00000500000000000000" pitchFamily="2" charset="0"/>
              </a:rPr>
              <a:t>gồm</a:t>
            </a:r>
            <a:r>
              <a:rPr lang="en-US">
                <a:solidFill>
                  <a:schemeClr val="bg2"/>
                </a:solidFill>
                <a:latin typeface="Montserrat" panose="00000500000000000000" pitchFamily="2" charset="0"/>
              </a:rPr>
              <a:t> 400 </a:t>
            </a:r>
            <a:r>
              <a:rPr lang="en-US" err="1">
                <a:solidFill>
                  <a:schemeClr val="bg2"/>
                </a:solidFill>
                <a:latin typeface="Montserrat" panose="00000500000000000000" pitchFamily="2" charset="0"/>
              </a:rPr>
              <a:t>ảnh</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và</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tập</a:t>
            </a:r>
            <a:r>
              <a:rPr lang="en-US">
                <a:solidFill>
                  <a:schemeClr val="bg2"/>
                </a:solidFill>
                <a:latin typeface="Montserrat" panose="00000500000000000000" pitchFamily="2" charset="0"/>
              </a:rPr>
              <a:t> test </a:t>
            </a:r>
            <a:r>
              <a:rPr lang="en-US" err="1">
                <a:solidFill>
                  <a:schemeClr val="bg2"/>
                </a:solidFill>
                <a:latin typeface="Montserrat" panose="00000500000000000000" pitchFamily="2" charset="0"/>
              </a:rPr>
              <a:t>gồm</a:t>
            </a:r>
            <a:r>
              <a:rPr lang="en-US">
                <a:solidFill>
                  <a:schemeClr val="bg2"/>
                </a:solidFill>
                <a:latin typeface="Montserrat" panose="00000500000000000000" pitchFamily="2" charset="0"/>
              </a:rPr>
              <a:t> 100 </a:t>
            </a:r>
            <a:r>
              <a:rPr lang="en-US" err="1">
                <a:solidFill>
                  <a:schemeClr val="bg2"/>
                </a:solidFill>
                <a:latin typeface="Montserrat" panose="00000500000000000000" pitchFamily="2" charset="0"/>
              </a:rPr>
              <a:t>ảnh</a:t>
            </a:r>
            <a:r>
              <a:rPr lang="en-US">
                <a:solidFill>
                  <a:schemeClr val="bg2"/>
                </a:solidFill>
                <a:latin typeface="Montserrat" panose="00000500000000000000" pitchFamily="2" charset="0"/>
              </a:rPr>
              <a:t>.</a:t>
            </a:r>
          </a:p>
        </p:txBody>
      </p:sp>
    </p:spTree>
    <p:extLst>
      <p:ext uri="{BB962C8B-B14F-4D97-AF65-F5344CB8AC3E}">
        <p14:creationId xmlns:p14="http://schemas.microsoft.com/office/powerpoint/2010/main" val="407517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539999" y="368825"/>
            <a:ext cx="70595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 </a:t>
            </a:r>
            <a:r>
              <a:rPr lang="en" err="1"/>
              <a:t>Đánh</a:t>
            </a:r>
            <a:r>
              <a:rPr lang="en"/>
              <a:t> </a:t>
            </a:r>
            <a:r>
              <a:rPr lang="en" err="1"/>
              <a:t>giá</a:t>
            </a:r>
            <a:r>
              <a:rPr lang="en"/>
              <a:t> (Theo </a:t>
            </a:r>
            <a:r>
              <a:rPr lang="en" err="1"/>
              <a:t>nhóm</a:t>
            </a:r>
            <a:r>
              <a:rPr lang="en"/>
              <a:t> </a:t>
            </a:r>
            <a:r>
              <a:rPr lang="en" err="1"/>
              <a:t>thực</a:t>
            </a:r>
            <a:r>
              <a:rPr lang="en"/>
              <a:t> </a:t>
            </a:r>
            <a:r>
              <a:rPr lang="en" err="1"/>
              <a:t>hiện</a:t>
            </a:r>
            <a:r>
              <a:rPr lang="en"/>
              <a:t>)</a:t>
            </a:r>
            <a:endParaRPr/>
          </a:p>
        </p:txBody>
      </p:sp>
      <p:sp>
        <p:nvSpPr>
          <p:cNvPr id="2" name="Slide Number Placeholder 1">
            <a:extLst>
              <a:ext uri="{FF2B5EF4-FFF2-40B4-BE49-F238E27FC236}">
                <a16:creationId xmlns:a16="http://schemas.microsoft.com/office/drawing/2014/main" id="{0C183158-D127-739B-86F4-3388608BB383}"/>
              </a:ext>
            </a:extLst>
          </p:cNvPr>
          <p:cNvSpPr>
            <a:spLocks noGrp="1"/>
          </p:cNvSpPr>
          <p:nvPr>
            <p:ph type="sldNum" sz="quarter" idx="16"/>
          </p:nvPr>
        </p:nvSpPr>
        <p:spPr/>
        <p:txBody>
          <a:bodyPr/>
          <a:lstStyle/>
          <a:p>
            <a:fld id="{E799917D-C393-4154-A33B-00DAE610A4FD}" type="slidenum">
              <a:rPr lang="en-US" smtClean="0"/>
              <a:pPr/>
              <a:t>71</a:t>
            </a:fld>
            <a:endParaRPr lang="en-US"/>
          </a:p>
        </p:txBody>
      </p:sp>
      <p:sp>
        <p:nvSpPr>
          <p:cNvPr id="6" name="TextBox 5">
            <a:extLst>
              <a:ext uri="{FF2B5EF4-FFF2-40B4-BE49-F238E27FC236}">
                <a16:creationId xmlns:a16="http://schemas.microsoft.com/office/drawing/2014/main" id="{CA9959A6-0562-263B-5463-24D59F59399E}"/>
              </a:ext>
            </a:extLst>
          </p:cNvPr>
          <p:cNvSpPr txBox="1"/>
          <p:nvPr/>
        </p:nvSpPr>
        <p:spPr>
          <a:xfrm>
            <a:off x="6410423" y="2571750"/>
            <a:ext cx="2409727" cy="1025409"/>
          </a:xfrm>
          <a:prstGeom prst="rect">
            <a:avLst/>
          </a:prstGeom>
          <a:noFill/>
        </p:spPr>
        <p:txBody>
          <a:bodyPr wrap="square">
            <a:spAutoFit/>
          </a:bodyPr>
          <a:lstStyle/>
          <a:p>
            <a:pPr>
              <a:lnSpc>
                <a:spcPct val="150000"/>
              </a:lnSpc>
            </a:pPr>
            <a:r>
              <a:rPr lang="en-US">
                <a:solidFill>
                  <a:schemeClr val="bg2"/>
                </a:solidFill>
                <a:latin typeface="Montserrat" panose="00000500000000000000" pitchFamily="2" charset="0"/>
              </a:rPr>
              <a:t>So </a:t>
            </a:r>
            <a:r>
              <a:rPr lang="en-US" err="1">
                <a:solidFill>
                  <a:schemeClr val="bg2"/>
                </a:solidFill>
                <a:latin typeface="Montserrat" panose="00000500000000000000" pitchFamily="2" charset="0"/>
              </a:rPr>
              <a:t>sánh</a:t>
            </a:r>
            <a:r>
              <a:rPr lang="en-US">
                <a:solidFill>
                  <a:schemeClr val="bg2"/>
                </a:solidFill>
                <a:latin typeface="Montserrat" panose="00000500000000000000" pitchFamily="2" charset="0"/>
              </a:rPr>
              <a:t> ROC – AUC </a:t>
            </a:r>
            <a:r>
              <a:rPr lang="en-US" err="1">
                <a:solidFill>
                  <a:schemeClr val="bg2"/>
                </a:solidFill>
                <a:latin typeface="Montserrat" panose="00000500000000000000" pitchFamily="2" charset="0"/>
              </a:rPr>
              <a:t>giữa</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đào</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tạo</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trước</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và</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đào</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tạo</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đầy</a:t>
            </a:r>
            <a:r>
              <a:rPr lang="en-US">
                <a:solidFill>
                  <a:schemeClr val="bg2"/>
                </a:solidFill>
                <a:latin typeface="Montserrat" panose="00000500000000000000" pitchFamily="2" charset="0"/>
              </a:rPr>
              <a:t> </a:t>
            </a:r>
            <a:r>
              <a:rPr lang="en-US" err="1">
                <a:solidFill>
                  <a:schemeClr val="bg2"/>
                </a:solidFill>
                <a:latin typeface="Montserrat" panose="00000500000000000000" pitchFamily="2" charset="0"/>
              </a:rPr>
              <a:t>đủ</a:t>
            </a:r>
            <a:r>
              <a:rPr lang="en-US">
                <a:solidFill>
                  <a:schemeClr val="bg2"/>
                </a:solidFill>
                <a:latin typeface="Montserrat" panose="00000500000000000000" pitchFamily="2" charset="0"/>
              </a:rPr>
              <a:t> </a:t>
            </a:r>
          </a:p>
        </p:txBody>
      </p:sp>
      <p:pic>
        <p:nvPicPr>
          <p:cNvPr id="7" name="Picture 6" descr="Graphical user interface, chart, line chart&#10;&#10;Description automatically generated">
            <a:extLst>
              <a:ext uri="{FF2B5EF4-FFF2-40B4-BE49-F238E27FC236}">
                <a16:creationId xmlns:a16="http://schemas.microsoft.com/office/drawing/2014/main" id="{EC74A0A3-F87C-2DBE-C984-952FED74E075}"/>
              </a:ext>
            </a:extLst>
          </p:cNvPr>
          <p:cNvPicPr>
            <a:picLocks noChangeAspect="1"/>
          </p:cNvPicPr>
          <p:nvPr/>
        </p:nvPicPr>
        <p:blipFill>
          <a:blip r:embed="rId3"/>
          <a:stretch>
            <a:fillRect/>
          </a:stretch>
        </p:blipFill>
        <p:spPr>
          <a:xfrm>
            <a:off x="323850" y="1310593"/>
            <a:ext cx="5943600" cy="3589020"/>
          </a:xfrm>
          <a:prstGeom prst="rect">
            <a:avLst/>
          </a:prstGeom>
        </p:spPr>
      </p:pic>
    </p:spTree>
    <p:extLst>
      <p:ext uri="{BB962C8B-B14F-4D97-AF65-F5344CB8AC3E}">
        <p14:creationId xmlns:p14="http://schemas.microsoft.com/office/powerpoint/2010/main" val="2130671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379900" y="2475050"/>
            <a:ext cx="43842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t>KẾT LUẬN</a:t>
            </a:r>
            <a:endParaRPr sz="7000"/>
          </a:p>
        </p:txBody>
      </p:sp>
      <p:sp>
        <p:nvSpPr>
          <p:cNvPr id="244" name="Google Shape;244;p36"/>
          <p:cNvSpPr txBox="1">
            <a:spLocks noGrp="1"/>
          </p:cNvSpPr>
          <p:nvPr>
            <p:ph type="title" idx="2"/>
          </p:nvPr>
        </p:nvSpPr>
        <p:spPr>
          <a:xfrm>
            <a:off x="3105600" y="1337313"/>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 name="Slide Number Placeholder 1">
            <a:extLst>
              <a:ext uri="{FF2B5EF4-FFF2-40B4-BE49-F238E27FC236}">
                <a16:creationId xmlns:a16="http://schemas.microsoft.com/office/drawing/2014/main" id="{BC7A37D2-7864-2398-16BA-9599AA477477}"/>
              </a:ext>
            </a:extLst>
          </p:cNvPr>
          <p:cNvSpPr>
            <a:spLocks noGrp="1"/>
          </p:cNvSpPr>
          <p:nvPr>
            <p:ph type="sldNum" sz="quarter" idx="4"/>
          </p:nvPr>
        </p:nvSpPr>
        <p:spPr/>
        <p:txBody>
          <a:bodyPr/>
          <a:lstStyle/>
          <a:p>
            <a:fld id="{E799917D-C393-4154-A33B-00DAE610A4FD}" type="slidenum">
              <a:rPr lang="en-US" smtClean="0"/>
              <a:pPr/>
              <a:t>72</a:t>
            </a:fld>
            <a:endParaRPr lang="en-US"/>
          </a:p>
        </p:txBody>
      </p:sp>
    </p:spTree>
    <p:extLst>
      <p:ext uri="{BB962C8B-B14F-4D97-AF65-F5344CB8AC3E}">
        <p14:creationId xmlns:p14="http://schemas.microsoft.com/office/powerpoint/2010/main" val="2599762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1035965" y="1622500"/>
            <a:ext cx="3267600" cy="7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745" name="Google Shape;745;p60"/>
          <p:cNvSpPr txBox="1">
            <a:spLocks noGrp="1"/>
          </p:cNvSpPr>
          <p:nvPr>
            <p:ph type="subTitle" idx="1"/>
          </p:nvPr>
        </p:nvSpPr>
        <p:spPr>
          <a:xfrm>
            <a:off x="1136315" y="2348813"/>
            <a:ext cx="3066900" cy="1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Nhóm</a:t>
            </a:r>
            <a:r>
              <a:rPr lang="en-US"/>
              <a:t> 09 </a:t>
            </a:r>
            <a:r>
              <a:rPr lang="en-US" err="1"/>
              <a:t>xin</a:t>
            </a:r>
            <a:r>
              <a:rPr lang="en-US"/>
              <a:t> </a:t>
            </a:r>
            <a:r>
              <a:rPr lang="en-US" err="1"/>
              <a:t>chân</a:t>
            </a:r>
            <a:r>
              <a:rPr lang="en-US"/>
              <a:t> </a:t>
            </a:r>
            <a:r>
              <a:rPr lang="en-US" err="1"/>
              <a:t>thành</a:t>
            </a:r>
            <a:r>
              <a:rPr lang="en-US"/>
              <a:t> </a:t>
            </a:r>
          </a:p>
          <a:p>
            <a:pPr marL="0" lvl="0" indent="0" algn="ctr" rtl="0">
              <a:spcBef>
                <a:spcPts val="0"/>
              </a:spcBef>
              <a:spcAft>
                <a:spcPts val="0"/>
              </a:spcAft>
              <a:buNone/>
            </a:pPr>
            <a:r>
              <a:rPr lang="en-US" err="1"/>
              <a:t>cảm</a:t>
            </a:r>
            <a:r>
              <a:rPr lang="en-US"/>
              <a:t> </a:t>
            </a:r>
            <a:r>
              <a:rPr lang="en-US" err="1"/>
              <a:t>ơn</a:t>
            </a:r>
            <a:r>
              <a:rPr lang="en-US"/>
              <a:t> </a:t>
            </a:r>
            <a:r>
              <a:rPr lang="en-US" err="1"/>
              <a:t>sự</a:t>
            </a:r>
            <a:r>
              <a:rPr lang="en-US"/>
              <a:t> </a:t>
            </a:r>
            <a:r>
              <a:rPr lang="en-US" err="1"/>
              <a:t>lắng</a:t>
            </a:r>
            <a:r>
              <a:rPr lang="en-US"/>
              <a:t> </a:t>
            </a:r>
            <a:r>
              <a:rPr lang="en-US" err="1"/>
              <a:t>nghe</a:t>
            </a:r>
            <a:r>
              <a:rPr lang="en-US"/>
              <a:t> </a:t>
            </a:r>
            <a:r>
              <a:rPr lang="en-US" err="1"/>
              <a:t>của</a:t>
            </a:r>
            <a:r>
              <a:rPr lang="en-US"/>
              <a:t> </a:t>
            </a:r>
            <a:r>
              <a:rPr lang="en-US" err="1"/>
              <a:t>Thầy</a:t>
            </a:r>
            <a:r>
              <a:rPr lang="en-US"/>
              <a:t> </a:t>
            </a:r>
            <a:r>
              <a:rPr lang="en-US" err="1"/>
              <a:t>và</a:t>
            </a:r>
            <a:r>
              <a:rPr lang="en-US"/>
              <a:t> </a:t>
            </a:r>
            <a:r>
              <a:rPr lang="en-US" err="1"/>
              <a:t>các</a:t>
            </a:r>
            <a:r>
              <a:rPr lang="en-US"/>
              <a:t> </a:t>
            </a:r>
            <a:r>
              <a:rPr lang="en-US" err="1"/>
              <a:t>bạn</a:t>
            </a:r>
            <a:r>
              <a:rPr lang="en-US"/>
              <a:t>!</a:t>
            </a:r>
            <a:endParaRPr/>
          </a:p>
        </p:txBody>
      </p:sp>
      <p:sp>
        <p:nvSpPr>
          <p:cNvPr id="4" name="Rectangle 3">
            <a:extLst>
              <a:ext uri="{FF2B5EF4-FFF2-40B4-BE49-F238E27FC236}">
                <a16:creationId xmlns:a16="http://schemas.microsoft.com/office/drawing/2014/main" id="{F6FF9B32-2B99-4FCD-9511-1D07A1A8206E}"/>
              </a:ext>
            </a:extLst>
          </p:cNvPr>
          <p:cNvSpPr>
            <a:spLocks noGrp="1" noRot="1" noMove="1" noResize="1" noEditPoints="1" noAdjustHandles="1" noChangeArrowheads="1" noChangeShapeType="1"/>
          </p:cNvSpPr>
          <p:nvPr/>
        </p:nvSpPr>
        <p:spPr>
          <a:xfrm>
            <a:off x="808264" y="3241221"/>
            <a:ext cx="3665765" cy="716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40381B8-22A3-D30E-AF1A-474357CFFFC6}"/>
              </a:ext>
            </a:extLst>
          </p:cNvPr>
          <p:cNvSpPr>
            <a:spLocks noGrp="1"/>
          </p:cNvSpPr>
          <p:nvPr>
            <p:ph type="sldNum" sz="quarter" idx="4"/>
          </p:nvPr>
        </p:nvSpPr>
        <p:spPr/>
        <p:txBody>
          <a:bodyPr/>
          <a:lstStyle/>
          <a:p>
            <a:fld id="{E799917D-C393-4154-A33B-00DAE610A4FD}" type="slidenum">
              <a:rPr lang="en-US" smtClean="0"/>
              <a:pPr/>
              <a:t>73</a:t>
            </a:fld>
            <a:endParaRPr lang="en-US"/>
          </a:p>
        </p:txBody>
      </p:sp>
    </p:spTree>
    <p:extLst>
      <p:ext uri="{BB962C8B-B14F-4D97-AF65-F5344CB8AC3E}">
        <p14:creationId xmlns:p14="http://schemas.microsoft.com/office/powerpoint/2010/main" val="221213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3"/>
          <p:cNvSpPr txBox="1">
            <a:spLocks noGrp="1"/>
          </p:cNvSpPr>
          <p:nvPr>
            <p:ph type="title"/>
          </p:nvPr>
        </p:nvSpPr>
        <p:spPr>
          <a:xfrm>
            <a:off x="540000" y="368825"/>
            <a:ext cx="388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Về nghiên cứu</a:t>
            </a:r>
            <a:endParaRPr/>
          </a:p>
        </p:txBody>
      </p:sp>
      <p:sp>
        <p:nvSpPr>
          <p:cNvPr id="524" name="Google Shape;524;p53"/>
          <p:cNvSpPr txBox="1">
            <a:spLocks noGrp="1"/>
          </p:cNvSpPr>
          <p:nvPr>
            <p:ph type="subTitle" idx="1"/>
          </p:nvPr>
        </p:nvSpPr>
        <p:spPr>
          <a:xfrm>
            <a:off x="3770771" y="1540913"/>
            <a:ext cx="1511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Đối tượng</a:t>
            </a:r>
            <a:endParaRPr/>
          </a:p>
        </p:txBody>
      </p:sp>
      <p:sp>
        <p:nvSpPr>
          <p:cNvPr id="526" name="Google Shape;526;p53"/>
          <p:cNvSpPr txBox="1">
            <a:spLocks noGrp="1"/>
          </p:cNvSpPr>
          <p:nvPr>
            <p:ph type="subTitle" idx="3"/>
          </p:nvPr>
        </p:nvSpPr>
        <p:spPr>
          <a:xfrm>
            <a:off x="1240963" y="1543096"/>
            <a:ext cx="1511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Mục tiêu</a:t>
            </a:r>
            <a:endParaRPr/>
          </a:p>
        </p:txBody>
      </p:sp>
      <p:sp>
        <p:nvSpPr>
          <p:cNvPr id="527" name="Google Shape;527;p53"/>
          <p:cNvSpPr txBox="1">
            <a:spLocks noGrp="1"/>
          </p:cNvSpPr>
          <p:nvPr>
            <p:ph type="subTitle" idx="4"/>
          </p:nvPr>
        </p:nvSpPr>
        <p:spPr>
          <a:xfrm>
            <a:off x="894634" y="1812745"/>
            <a:ext cx="2204357" cy="33301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a:solidFill>
                  <a:schemeClr val="dk1"/>
                </a:solidFill>
              </a:rPr>
              <a:t>Tìm hiểu về bài toán phân lớp</a:t>
            </a:r>
          </a:p>
          <a:p>
            <a:pPr marL="285750" lvl="0" indent="-285750" algn="l" rtl="0">
              <a:spcBef>
                <a:spcPts val="0"/>
              </a:spcBef>
              <a:spcAft>
                <a:spcPts val="0"/>
              </a:spcAft>
              <a:buFont typeface="Arial" panose="020B0604020202020204" pitchFamily="34" charset="0"/>
              <a:buChar char="•"/>
            </a:pPr>
            <a:r>
              <a:rPr lang="vi-VN">
                <a:solidFill>
                  <a:schemeClr val="dk1"/>
                </a:solidFill>
              </a:rPr>
              <a:t>Hiểu về nguyên lý hoạt động của mạng tích chập</a:t>
            </a:r>
          </a:p>
          <a:p>
            <a:pPr marL="285750" lvl="0" indent="-285750" algn="l" rtl="0">
              <a:spcBef>
                <a:spcPts val="0"/>
              </a:spcBef>
              <a:spcAft>
                <a:spcPts val="0"/>
              </a:spcAft>
              <a:buFont typeface="Arial" panose="020B0604020202020204" pitchFamily="34" charset="0"/>
              <a:buChar char="•"/>
            </a:pPr>
            <a:r>
              <a:rPr lang="vi-VN">
                <a:solidFill>
                  <a:schemeClr val="dk1"/>
                </a:solidFill>
              </a:rPr>
              <a:t>Xây dựng bộ dữ liệu dựa trên nguồn và mô tả của tác giả</a:t>
            </a:r>
          </a:p>
          <a:p>
            <a:pPr marL="285750" lvl="0" indent="-285750" algn="l" rtl="0">
              <a:spcBef>
                <a:spcPts val="0"/>
              </a:spcBef>
              <a:spcAft>
                <a:spcPts val="0"/>
              </a:spcAft>
              <a:buFont typeface="Arial" panose="020B0604020202020204" pitchFamily="34" charset="0"/>
              <a:buChar char="•"/>
            </a:pPr>
            <a:r>
              <a:rPr lang="vi-VN">
                <a:solidFill>
                  <a:schemeClr val="dk1"/>
                </a:solidFill>
              </a:rPr>
              <a:t>Phân tích khả năng của mô hình học đào tạo sâu so với mô hình đào tạo từ đầu</a:t>
            </a:r>
            <a:endParaRPr lang="en-US">
              <a:solidFill>
                <a:schemeClr val="dk1"/>
              </a:solidFill>
            </a:endParaRPr>
          </a:p>
          <a:p>
            <a:pPr marL="285750" lvl="0" indent="-285750" algn="l" rtl="0">
              <a:spcBef>
                <a:spcPts val="0"/>
              </a:spcBef>
              <a:spcAft>
                <a:spcPts val="0"/>
              </a:spcAft>
              <a:buFont typeface="Arial" panose="020B0604020202020204" pitchFamily="34" charset="0"/>
              <a:buChar char="•"/>
            </a:pPr>
            <a:r>
              <a:rPr lang="en-US"/>
              <a:t>...</a:t>
            </a:r>
            <a:endParaRPr lang="vi-VN">
              <a:solidFill>
                <a:schemeClr val="dk1"/>
              </a:solidFill>
            </a:endParaRPr>
          </a:p>
        </p:txBody>
      </p:sp>
      <p:sp>
        <p:nvSpPr>
          <p:cNvPr id="528" name="Google Shape;528;p53"/>
          <p:cNvSpPr txBox="1">
            <a:spLocks noGrp="1"/>
          </p:cNvSpPr>
          <p:nvPr>
            <p:ph type="subTitle" idx="5"/>
          </p:nvPr>
        </p:nvSpPr>
        <p:spPr>
          <a:xfrm>
            <a:off x="6360117" y="1540913"/>
            <a:ext cx="1574091"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Phạm vi</a:t>
            </a:r>
            <a:endParaRPr/>
          </a:p>
        </p:txBody>
      </p:sp>
      <p:sp>
        <p:nvSpPr>
          <p:cNvPr id="530" name="Google Shape;530;p53"/>
          <p:cNvSpPr/>
          <p:nvPr/>
        </p:nvSpPr>
        <p:spPr>
          <a:xfrm>
            <a:off x="3217499" y="4635177"/>
            <a:ext cx="553272" cy="5077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563499" y="4774675"/>
            <a:ext cx="537143" cy="368206"/>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5793799" y="4607866"/>
            <a:ext cx="535060" cy="535015"/>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7;p53">
            <a:extLst>
              <a:ext uri="{FF2B5EF4-FFF2-40B4-BE49-F238E27FC236}">
                <a16:creationId xmlns:a16="http://schemas.microsoft.com/office/drawing/2014/main" id="{7BFC38A9-9E0D-7380-8C5C-ECB25270E081}"/>
              </a:ext>
            </a:extLst>
          </p:cNvPr>
          <p:cNvSpPr txBox="1">
            <a:spLocks/>
          </p:cNvSpPr>
          <p:nvPr/>
        </p:nvSpPr>
        <p:spPr>
          <a:xfrm>
            <a:off x="3469821" y="1953295"/>
            <a:ext cx="2204357" cy="31895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l"/>
            <a:r>
              <a:rPr lang="vi-VN"/>
              <a:t>Mô ảnh bệnh ung thư vú được phân thành hai lớp: lành tính và ác tính.</a:t>
            </a:r>
            <a:endParaRPr lang="en-US"/>
          </a:p>
        </p:txBody>
      </p:sp>
      <p:sp>
        <p:nvSpPr>
          <p:cNvPr id="17" name="Google Shape;527;p53">
            <a:extLst>
              <a:ext uri="{FF2B5EF4-FFF2-40B4-BE49-F238E27FC236}">
                <a16:creationId xmlns:a16="http://schemas.microsoft.com/office/drawing/2014/main" id="{575522D3-3824-CD8A-1CF2-B00E407CC95E}"/>
              </a:ext>
            </a:extLst>
          </p:cNvPr>
          <p:cNvSpPr txBox="1">
            <a:spLocks/>
          </p:cNvSpPr>
          <p:nvPr/>
        </p:nvSpPr>
        <p:spPr>
          <a:xfrm>
            <a:off x="6061329" y="1897913"/>
            <a:ext cx="2204357" cy="3245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Montserrat" panose="00000500000000000000" pitchFamily="2" charset="0"/>
                <a:ea typeface="Poppins"/>
                <a:cs typeface="Poppins"/>
                <a:sym typeface="Poppins"/>
              </a:defRPr>
            </a:lvl1pPr>
            <a:lvl2pPr marL="914400" marR="0" lvl="1"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lgn="l">
              <a:buFont typeface="Arial" panose="020B0604020202020204" pitchFamily="34" charset="0"/>
              <a:buChar char="•"/>
            </a:pPr>
            <a:r>
              <a:rPr lang="en-US" err="1"/>
              <a:t>Tìm</a:t>
            </a:r>
            <a:r>
              <a:rPr lang="en-US"/>
              <a:t> </a:t>
            </a:r>
            <a:r>
              <a:rPr lang="en-US" err="1"/>
              <a:t>hiểu</a:t>
            </a:r>
            <a:r>
              <a:rPr lang="en-US"/>
              <a:t> </a:t>
            </a:r>
            <a:r>
              <a:rPr lang="en-US" err="1"/>
              <a:t>về</a:t>
            </a:r>
            <a:r>
              <a:rPr lang="en-US"/>
              <a:t> </a:t>
            </a:r>
            <a:r>
              <a:rPr lang="en-US" err="1"/>
              <a:t>bài</a:t>
            </a:r>
            <a:r>
              <a:rPr lang="en-US"/>
              <a:t> </a:t>
            </a:r>
            <a:r>
              <a:rPr lang="en-US" err="1"/>
              <a:t>toán</a:t>
            </a:r>
            <a:r>
              <a:rPr lang="en-US"/>
              <a:t> </a:t>
            </a:r>
            <a:r>
              <a:rPr lang="en-US" err="1"/>
              <a:t>phân</a:t>
            </a:r>
            <a:r>
              <a:rPr lang="en-US"/>
              <a:t> </a:t>
            </a:r>
            <a:r>
              <a:rPr lang="en-US" err="1"/>
              <a:t>lớp</a:t>
            </a:r>
            <a:r>
              <a:rPr lang="en-US"/>
              <a:t>.</a:t>
            </a:r>
          </a:p>
          <a:p>
            <a:pPr marL="285750" indent="-285750" algn="l">
              <a:buFont typeface="Arial" panose="020B0604020202020204" pitchFamily="34" charset="0"/>
              <a:buChar char="•"/>
            </a:pPr>
            <a:r>
              <a:rPr lang="en-US" err="1"/>
              <a:t>Tìm</a:t>
            </a:r>
            <a:r>
              <a:rPr lang="en-US"/>
              <a:t> </a:t>
            </a:r>
            <a:r>
              <a:rPr lang="en-US" err="1"/>
              <a:t>hiểu</a:t>
            </a:r>
            <a:r>
              <a:rPr lang="en-US"/>
              <a:t> </a:t>
            </a:r>
            <a:r>
              <a:rPr lang="en-US" err="1"/>
              <a:t>về</a:t>
            </a:r>
            <a:r>
              <a:rPr lang="en-US"/>
              <a:t> </a:t>
            </a:r>
            <a:r>
              <a:rPr lang="en-US" err="1"/>
              <a:t>mạng</a:t>
            </a:r>
            <a:r>
              <a:rPr lang="en-US"/>
              <a:t> </a:t>
            </a:r>
            <a:r>
              <a:rPr lang="en-US" err="1"/>
              <a:t>tích</a:t>
            </a:r>
            <a:r>
              <a:rPr lang="en-US"/>
              <a:t> </a:t>
            </a:r>
            <a:r>
              <a:rPr lang="en-US" err="1"/>
              <a:t>chập</a:t>
            </a:r>
            <a:r>
              <a:rPr lang="en-US"/>
              <a:t>.</a:t>
            </a:r>
          </a:p>
          <a:p>
            <a:pPr marL="285750" indent="-285750" algn="l">
              <a:buFont typeface="Arial" panose="020B0604020202020204" pitchFamily="34" charset="0"/>
              <a:buChar char="•"/>
            </a:pPr>
            <a:r>
              <a:rPr lang="en-US" err="1"/>
              <a:t>Tìm</a:t>
            </a:r>
            <a:r>
              <a:rPr lang="en-US"/>
              <a:t> </a:t>
            </a:r>
            <a:r>
              <a:rPr lang="en-US" err="1"/>
              <a:t>hiểu</a:t>
            </a:r>
            <a:r>
              <a:rPr lang="en-US"/>
              <a:t> </a:t>
            </a:r>
            <a:r>
              <a:rPr lang="en-US" err="1"/>
              <a:t>về</a:t>
            </a:r>
            <a:r>
              <a:rPr lang="en-US"/>
              <a:t> </a:t>
            </a:r>
            <a:r>
              <a:rPr lang="en-US" err="1"/>
              <a:t>kĩ</a:t>
            </a:r>
            <a:r>
              <a:rPr lang="en-US"/>
              <a:t> </a:t>
            </a:r>
            <a:r>
              <a:rPr lang="en-US" err="1"/>
              <a:t>thuật</a:t>
            </a:r>
            <a:r>
              <a:rPr lang="en-US"/>
              <a:t> </a:t>
            </a:r>
            <a:r>
              <a:rPr lang="en-US" err="1"/>
              <a:t>học</a:t>
            </a:r>
            <a:r>
              <a:rPr lang="en-US"/>
              <a:t> </a:t>
            </a:r>
            <a:r>
              <a:rPr lang="en-US" err="1"/>
              <a:t>chuyển</a:t>
            </a:r>
            <a:r>
              <a:rPr lang="en-US"/>
              <a:t> </a:t>
            </a:r>
            <a:r>
              <a:rPr lang="en-US" err="1"/>
              <a:t>tiếp</a:t>
            </a:r>
            <a:r>
              <a:rPr lang="en-US"/>
              <a:t> Transfer learning.</a:t>
            </a:r>
          </a:p>
          <a:p>
            <a:pPr marL="285750" indent="-285750" algn="l">
              <a:buFont typeface="Arial" panose="020B0604020202020204" pitchFamily="34" charset="0"/>
              <a:buChar char="•"/>
            </a:pPr>
            <a:r>
              <a:rPr lang="en-US" err="1"/>
              <a:t>Xây</a:t>
            </a:r>
            <a:r>
              <a:rPr lang="en-US"/>
              <a:t> </a:t>
            </a:r>
            <a:r>
              <a:rPr lang="en-US" err="1"/>
              <a:t>dựng</a:t>
            </a:r>
            <a:r>
              <a:rPr lang="en-US"/>
              <a:t> </a:t>
            </a:r>
            <a:r>
              <a:rPr lang="en-US" err="1"/>
              <a:t>bộ</a:t>
            </a:r>
            <a:r>
              <a:rPr lang="en-US"/>
              <a:t> </a:t>
            </a:r>
            <a:r>
              <a:rPr lang="en-US" err="1"/>
              <a:t>dữ</a:t>
            </a:r>
            <a:r>
              <a:rPr lang="en-US"/>
              <a:t> </a:t>
            </a:r>
            <a:r>
              <a:rPr lang="en-US" err="1"/>
              <a:t>liệu</a:t>
            </a:r>
            <a:r>
              <a:rPr lang="en-US"/>
              <a:t> </a:t>
            </a:r>
            <a:r>
              <a:rPr lang="en-US" err="1"/>
              <a:t>theo</a:t>
            </a:r>
            <a:r>
              <a:rPr lang="en-US"/>
              <a:t> </a:t>
            </a:r>
            <a:r>
              <a:rPr lang="en-US" err="1"/>
              <a:t>nguồn</a:t>
            </a:r>
            <a:r>
              <a:rPr lang="en-US"/>
              <a:t> </a:t>
            </a:r>
            <a:r>
              <a:rPr lang="en-US" err="1"/>
              <a:t>và</a:t>
            </a:r>
            <a:r>
              <a:rPr lang="en-US"/>
              <a:t> </a:t>
            </a:r>
            <a:r>
              <a:rPr lang="en-US" err="1"/>
              <a:t>mô</a:t>
            </a:r>
            <a:r>
              <a:rPr lang="en-US"/>
              <a:t> </a:t>
            </a:r>
            <a:r>
              <a:rPr lang="en-US" err="1"/>
              <a:t>tả</a:t>
            </a:r>
            <a:r>
              <a:rPr lang="en-US"/>
              <a:t> </a:t>
            </a:r>
            <a:r>
              <a:rPr lang="en-US" err="1"/>
              <a:t>của</a:t>
            </a:r>
            <a:r>
              <a:rPr lang="en-US"/>
              <a:t> </a:t>
            </a:r>
            <a:r>
              <a:rPr lang="en-US" err="1"/>
              <a:t>tác</a:t>
            </a:r>
            <a:r>
              <a:rPr lang="en-US"/>
              <a:t> </a:t>
            </a:r>
            <a:r>
              <a:rPr lang="en-US" err="1"/>
              <a:t>giả</a:t>
            </a:r>
            <a:r>
              <a:rPr lang="en-US"/>
              <a:t>.</a:t>
            </a:r>
          </a:p>
          <a:p>
            <a:pPr marL="285750" indent="-285750" algn="l">
              <a:buFont typeface="Arial" panose="020B0604020202020204" pitchFamily="34" charset="0"/>
              <a:buChar char="•"/>
            </a:pPr>
            <a:r>
              <a:rPr lang="en-US" err="1"/>
              <a:t>Đánh</a:t>
            </a:r>
            <a:r>
              <a:rPr lang="en-US"/>
              <a:t> </a:t>
            </a:r>
            <a:r>
              <a:rPr lang="en-US" err="1"/>
              <a:t>giá</a:t>
            </a:r>
            <a:r>
              <a:rPr lang="en-US"/>
              <a:t> </a:t>
            </a:r>
            <a:r>
              <a:rPr lang="en-US" err="1"/>
              <a:t>chọn</a:t>
            </a:r>
            <a:r>
              <a:rPr lang="en-US"/>
              <a:t> </a:t>
            </a:r>
            <a:r>
              <a:rPr lang="en-US" err="1"/>
              <a:t>ra</a:t>
            </a:r>
            <a:r>
              <a:rPr lang="en-US"/>
              <a:t> </a:t>
            </a:r>
            <a:r>
              <a:rPr lang="en-US" err="1"/>
              <a:t>mô</a:t>
            </a:r>
            <a:r>
              <a:rPr lang="en-US"/>
              <a:t> </a:t>
            </a:r>
            <a:r>
              <a:rPr lang="en-US" err="1"/>
              <a:t>hình</a:t>
            </a:r>
            <a:r>
              <a:rPr lang="en-US"/>
              <a:t> </a:t>
            </a:r>
            <a:r>
              <a:rPr lang="en-US" err="1"/>
              <a:t>tốt</a:t>
            </a:r>
            <a:r>
              <a:rPr lang="en-US"/>
              <a:t> </a:t>
            </a:r>
            <a:r>
              <a:rPr lang="en-US" err="1"/>
              <a:t>nhất</a:t>
            </a:r>
            <a:r>
              <a:rPr lang="en-US"/>
              <a:t>.</a:t>
            </a:r>
          </a:p>
          <a:p>
            <a:pPr marL="285750" indent="-285750" algn="l">
              <a:buFont typeface="Arial" panose="020B0604020202020204" pitchFamily="34" charset="0"/>
              <a:buChar char="•"/>
            </a:pPr>
            <a:r>
              <a:rPr lang="en-US"/>
              <a:t>…</a:t>
            </a:r>
          </a:p>
        </p:txBody>
      </p:sp>
      <p:sp>
        <p:nvSpPr>
          <p:cNvPr id="19" name="Google Shape;295;p40">
            <a:extLst>
              <a:ext uri="{FF2B5EF4-FFF2-40B4-BE49-F238E27FC236}">
                <a16:creationId xmlns:a16="http://schemas.microsoft.com/office/drawing/2014/main" id="{6D525C7E-8077-F98B-B995-A18821FDD2EE}"/>
              </a:ext>
            </a:extLst>
          </p:cNvPr>
          <p:cNvSpPr/>
          <p:nvPr/>
        </p:nvSpPr>
        <p:spPr>
          <a:xfrm flipH="1">
            <a:off x="2942120" y="1812745"/>
            <a:ext cx="281100" cy="281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p40">
            <a:extLst>
              <a:ext uri="{FF2B5EF4-FFF2-40B4-BE49-F238E27FC236}">
                <a16:creationId xmlns:a16="http://schemas.microsoft.com/office/drawing/2014/main" id="{CA1D9E55-F0EC-400D-D265-6460BBF128FF}"/>
              </a:ext>
            </a:extLst>
          </p:cNvPr>
          <p:cNvSpPr/>
          <p:nvPr/>
        </p:nvSpPr>
        <p:spPr>
          <a:xfrm flipH="1">
            <a:off x="5513778" y="1812745"/>
            <a:ext cx="281100" cy="281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22" name="Google Shape;295;p40">
            <a:extLst>
              <a:ext uri="{FF2B5EF4-FFF2-40B4-BE49-F238E27FC236}">
                <a16:creationId xmlns:a16="http://schemas.microsoft.com/office/drawing/2014/main" id="{620F638F-6BDD-559D-EE6D-A8BBA12405F4}"/>
              </a:ext>
            </a:extLst>
          </p:cNvPr>
          <p:cNvSpPr/>
          <p:nvPr/>
        </p:nvSpPr>
        <p:spPr>
          <a:xfrm flipH="1">
            <a:off x="8125136" y="1793365"/>
            <a:ext cx="281100" cy="2811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4F9638C1-BC7E-0A44-7085-66FF422412B6}"/>
              </a:ext>
            </a:extLst>
          </p:cNvPr>
          <p:cNvSpPr>
            <a:spLocks noGrp="1"/>
          </p:cNvSpPr>
          <p:nvPr>
            <p:ph type="sldNum" sz="quarter" idx="10"/>
          </p:nvPr>
        </p:nvSpPr>
        <p:spPr/>
        <p:txBody>
          <a:bodyPr/>
          <a:lstStyle/>
          <a:p>
            <a:fld id="{E799917D-C393-4154-A33B-00DAE610A4FD}" type="slidenum">
              <a:rPr lang="en-US" smtClean="0"/>
              <a:pPr/>
              <a:t>8</a:t>
            </a:fld>
            <a:endParaRPr lang="en-US"/>
          </a:p>
        </p:txBody>
      </p:sp>
    </p:spTree>
    <p:extLst>
      <p:ext uri="{BB962C8B-B14F-4D97-AF65-F5344CB8AC3E}">
        <p14:creationId xmlns:p14="http://schemas.microsoft.com/office/powerpoint/2010/main" val="365621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6" name="Hộp Văn bản 5">
            <a:extLst>
              <a:ext uri="{FF2B5EF4-FFF2-40B4-BE49-F238E27FC236}">
                <a16:creationId xmlns:a16="http://schemas.microsoft.com/office/drawing/2014/main" id="{F2EC3F4F-9CF8-8B98-BEE5-672B2ADA464E}"/>
              </a:ext>
            </a:extLst>
          </p:cNvPr>
          <p:cNvSpPr txBox="1"/>
          <p:nvPr/>
        </p:nvSpPr>
        <p:spPr>
          <a:xfrm>
            <a:off x="794221" y="2102390"/>
            <a:ext cx="7555557" cy="938719"/>
          </a:xfrm>
          <a:prstGeom prst="rect">
            <a:avLst/>
          </a:prstGeom>
          <a:noFill/>
        </p:spPr>
        <p:txBody>
          <a:bodyPr wrap="square">
            <a:spAutoFit/>
          </a:bodyPr>
          <a:lstStyle/>
          <a:p>
            <a:pPr algn="ctr"/>
            <a:r>
              <a:rPr kumimoji="0" lang="en" sz="5500" b="0" i="0" u="none" strike="noStrike" kern="0" cap="none" spc="0" normalizeH="0" baseline="0" noProof="0">
                <a:ln>
                  <a:noFill/>
                </a:ln>
                <a:solidFill>
                  <a:srgbClr val="5A2B66"/>
                </a:solidFill>
                <a:effectLst/>
                <a:uLnTx/>
                <a:uFillTx/>
                <a:latin typeface="Oswald Medium" pitchFamily="2" charset="0"/>
                <a:sym typeface="Bebas Neue"/>
              </a:rPr>
              <a:t>02. </a:t>
            </a:r>
            <a:r>
              <a:rPr kumimoji="0" lang="en-US" sz="5500" b="0" i="0" u="none" strike="noStrike" kern="0" cap="none" spc="0" normalizeH="0" baseline="0" noProof="0">
                <a:ln>
                  <a:noFill/>
                </a:ln>
                <a:solidFill>
                  <a:srgbClr val="5A2B66"/>
                </a:solidFill>
                <a:effectLst/>
                <a:uLnTx/>
                <a:uFillTx/>
                <a:latin typeface="Oswald Medium" pitchFamily="2" charset="0"/>
                <a:sym typeface="Bebas Neue"/>
              </a:rPr>
              <a:t>TỔNG QUAN</a:t>
            </a:r>
            <a:endParaRPr lang="en-US"/>
          </a:p>
        </p:txBody>
      </p:sp>
      <p:sp>
        <p:nvSpPr>
          <p:cNvPr id="2" name="Slide Number Placeholder 1">
            <a:extLst>
              <a:ext uri="{FF2B5EF4-FFF2-40B4-BE49-F238E27FC236}">
                <a16:creationId xmlns:a16="http://schemas.microsoft.com/office/drawing/2014/main" id="{F4C6B937-80EC-5F73-14C4-268ECEE1256E}"/>
              </a:ext>
            </a:extLst>
          </p:cNvPr>
          <p:cNvSpPr>
            <a:spLocks noGrp="1"/>
          </p:cNvSpPr>
          <p:nvPr>
            <p:ph type="sldNum" sz="quarter" idx="4"/>
          </p:nvPr>
        </p:nvSpPr>
        <p:spPr/>
        <p:txBody>
          <a:bodyPr/>
          <a:lstStyle/>
          <a:p>
            <a:fld id="{E799917D-C393-4154-A33B-00DAE610A4FD}" type="slidenum">
              <a:rPr lang="en-US" smtClean="0"/>
              <a:pPr/>
              <a:t>9</a:t>
            </a:fld>
            <a:endParaRPr lang="en-US"/>
          </a:p>
        </p:txBody>
      </p:sp>
    </p:spTree>
    <p:extLst>
      <p:ext uri="{BB962C8B-B14F-4D97-AF65-F5344CB8AC3E}">
        <p14:creationId xmlns:p14="http://schemas.microsoft.com/office/powerpoint/2010/main" val="3280870841"/>
      </p:ext>
    </p:extLst>
  </p:cSld>
  <p:clrMapOvr>
    <a:masterClrMapping/>
  </p:clrMapOvr>
</p:sld>
</file>

<file path=ppt/theme/theme1.xml><?xml version="1.0" encoding="utf-8"?>
<a:theme xmlns:a="http://schemas.openxmlformats.org/drawingml/2006/main" name="Cancer Healthcare Center by Slidesgo">
  <a:themeElements>
    <a:clrScheme name="Simple Light">
      <a:dk1>
        <a:srgbClr val="5A2B66"/>
      </a:dk1>
      <a:lt1>
        <a:srgbClr val="D9B8E0"/>
      </a:lt1>
      <a:dk2>
        <a:srgbClr val="FFFFFF"/>
      </a:dk2>
      <a:lt2>
        <a:srgbClr val="D9B8E0"/>
      </a:lt2>
      <a:accent1>
        <a:srgbClr val="5A2B66"/>
      </a:accent1>
      <a:accent2>
        <a:srgbClr val="A560B3"/>
      </a:accent2>
      <a:accent3>
        <a:srgbClr val="5A2B66"/>
      </a:accent3>
      <a:accent4>
        <a:srgbClr val="A57DD7"/>
      </a:accent4>
      <a:accent5>
        <a:srgbClr val="FAFAFA"/>
      </a:accent5>
      <a:accent6>
        <a:srgbClr val="ECEC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6237</Words>
  <Application>Microsoft Office PowerPoint</Application>
  <PresentationFormat>On-screen Show (16:9)</PresentationFormat>
  <Paragraphs>534</Paragraphs>
  <Slides>73</Slides>
  <Notes>70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73</vt:i4>
      </vt:variant>
    </vt:vector>
  </HeadingPairs>
  <TitlesOfParts>
    <vt:vector size="87" baseType="lpstr">
      <vt:lpstr>Arial</vt:lpstr>
      <vt:lpstr>Times New Roman</vt:lpstr>
      <vt:lpstr>Poppins</vt:lpstr>
      <vt:lpstr>Montserrat</vt:lpstr>
      <vt:lpstr>Montserrat ExtraBold</vt:lpstr>
      <vt:lpstr>Oswald Medium</vt:lpstr>
      <vt:lpstr>Cambria Math</vt:lpstr>
      <vt:lpstr>Calibri</vt:lpstr>
      <vt:lpstr>Roboto Black</vt:lpstr>
      <vt:lpstr>Wingdings</vt:lpstr>
      <vt:lpstr>Symbol</vt:lpstr>
      <vt:lpstr>Bebas Neue</vt:lpstr>
      <vt:lpstr>Open Sans</vt:lpstr>
      <vt:lpstr>Cancer Healthcare Center by Slidesgo</vt:lpstr>
      <vt:lpstr>KHAI THÁC DỮ LIỆU</vt:lpstr>
      <vt:lpstr>Nhóm 09</vt:lpstr>
      <vt:lpstr>Tên bài báo</vt:lpstr>
      <vt:lpstr>Nội dung</vt:lpstr>
      <vt:lpstr>MỞ ĐẦU</vt:lpstr>
      <vt:lpstr>Chọn đề tài</vt:lpstr>
      <vt:lpstr>Chọn đề tài</vt:lpstr>
      <vt:lpstr>Về nghiên cứu</vt:lpstr>
      <vt:lpstr>PowerPoint Presentation</vt:lpstr>
      <vt:lpstr>Mô tả bài toán</vt:lpstr>
      <vt:lpstr>Tóm lược đề tài</vt:lpstr>
      <vt:lpstr>Giải pháp khoa học được thực hiện</vt:lpstr>
      <vt:lpstr>NGHIÊN CỨU LIÊN QUAN</vt:lpstr>
      <vt:lpstr>Tiền xử lý dữ liệu</vt:lpstr>
      <vt:lpstr>Tiền xử lý dữ liệu cho đồ án</vt:lpstr>
      <vt:lpstr>Các phương pháp rút trích đặc trưng</vt:lpstr>
      <vt:lpstr>Đặc trưng ảnh</vt:lpstr>
      <vt:lpstr>Đặc trưng học sâu</vt:lpstr>
      <vt:lpstr>Mạng thần kinh tích chập</vt:lpstr>
      <vt:lpstr>Lớp tích chập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Thuật toán Hồi quy Logistic</vt:lpstr>
      <vt:lpstr>PowerPoint Presentation</vt:lpstr>
      <vt:lpstr>Tổng quan Bộ dữ liệu</vt:lpstr>
      <vt:lpstr>Tổng quan Bộ dữ liệu</vt:lpstr>
      <vt:lpstr>Xử lý dữ liệu</vt:lpstr>
      <vt:lpstr>—Tăng cường dữ liệu</vt:lpstr>
      <vt:lpstr>—Phân loại phóng đại</vt:lpstr>
      <vt:lpstr>—Phân chia dữ liệu</vt:lpstr>
      <vt:lpstr>THỰC NGHIỆM ĐÁNH GIÁ</vt:lpstr>
      <vt:lpstr>A. Độ đo</vt:lpstr>
      <vt:lpstr>A. Độ đo</vt:lpstr>
      <vt:lpstr>A. Độ đo</vt:lpstr>
      <vt:lpstr>A. Độ đo</vt:lpstr>
      <vt:lpstr>A. Độ đo</vt:lpstr>
      <vt:lpstr>A. Độ đo</vt:lpstr>
      <vt:lpstr>A. Độ đo</vt:lpstr>
      <vt:lpstr>A. Độ đo</vt:lpstr>
      <vt:lpstr>A. Độ đo</vt:lpstr>
      <vt:lpstr>A. Độ đo</vt:lpstr>
      <vt:lpstr>B. Đánh giá (Theo bài báo)</vt:lpstr>
      <vt:lpstr>B. Đánh giá (Theo bài báo)</vt:lpstr>
      <vt:lpstr>B. Đánh giá (Theo bài báo)</vt:lpstr>
      <vt:lpstr>B. Đánh giá (Theo bài báo)</vt:lpstr>
      <vt:lpstr>B. Đánh giá (Theo bài báo)</vt:lpstr>
      <vt:lpstr>B. Đánh giá (Theo nhóm thực hiện)</vt:lpstr>
      <vt:lpstr>B. Đánh giá (Theo nhóm thực hiện)</vt:lpstr>
      <vt:lpstr>B. Đánh giá (Theo nhóm thực hiện)</vt:lpstr>
      <vt:lpstr>B. Đánh giá (Theo nhóm thực hiện)</vt:lpstr>
      <vt:lpstr>B. Đánh giá (Theo nhóm thực hiện)</vt:lpstr>
      <vt:lpstr>B. Đánh giá (Theo nhóm thực hiện)</vt:lpstr>
      <vt:lpstr>B. Đánh giá (Theo nhóm thực hiện)</vt:lpstr>
      <vt:lpstr>B. Đánh giá (Theo nhóm thực hiện)</vt:lpstr>
      <vt:lpstr>B. Đánh giá (Theo nhóm thực hiện)</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healthcare</dc:title>
  <dc:creator>Yến Nguyễn Thị Hồng</dc:creator>
  <cp:lastModifiedBy>Phan Mai Kiều Anh</cp:lastModifiedBy>
  <cp:revision>1</cp:revision>
  <dcterms:modified xsi:type="dcterms:W3CDTF">2022-06-06T02:57:27Z</dcterms:modified>
</cp:coreProperties>
</file>